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notesMasterIdLst>
    <p:notesMasterId r:id="rId26"/>
  </p:notesMasterIdLst>
  <p:sldIdLst>
    <p:sldId id="299" r:id="rId2"/>
    <p:sldId id="300" r:id="rId3"/>
    <p:sldId id="261" r:id="rId4"/>
    <p:sldId id="262" r:id="rId5"/>
    <p:sldId id="279" r:id="rId6"/>
    <p:sldId id="290" r:id="rId7"/>
    <p:sldId id="280" r:id="rId8"/>
    <p:sldId id="281" r:id="rId9"/>
    <p:sldId id="298" r:id="rId10"/>
    <p:sldId id="291" r:id="rId11"/>
    <p:sldId id="282" r:id="rId12"/>
    <p:sldId id="283" r:id="rId13"/>
    <p:sldId id="284" r:id="rId14"/>
    <p:sldId id="292" r:id="rId15"/>
    <p:sldId id="285" r:id="rId16"/>
    <p:sldId id="293" r:id="rId17"/>
    <p:sldId id="286" r:id="rId18"/>
    <p:sldId id="294" r:id="rId19"/>
    <p:sldId id="287" r:id="rId20"/>
    <p:sldId id="295" r:id="rId21"/>
    <p:sldId id="288" r:id="rId22"/>
    <p:sldId id="296" r:id="rId23"/>
    <p:sldId id="297" r:id="rId24"/>
    <p:sldId id="28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3716" autoAdjust="0"/>
  </p:normalViewPr>
  <p:slideViewPr>
    <p:cSldViewPr snapToGrid="0">
      <p:cViewPr varScale="1">
        <p:scale>
          <a:sx n="73" d="100"/>
          <a:sy n="73" d="100"/>
        </p:scale>
        <p:origin x="4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B5F99-6E31-4D4F-8A5D-9A1CFA56D681}" type="datetimeFigureOut">
              <a:rPr lang="es-CL" smtClean="0"/>
              <a:t>23-03-2020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0D80D-2CD0-47D1-A9D1-C19AC663A493}" type="slidenum">
              <a:rPr lang="es-CL" smtClean="0"/>
              <a:t>‹Nº›</a:t>
            </a:fld>
            <a:endParaRPr lang="es-CL"/>
          </a:p>
        </p:txBody>
      </p:sp>
    </p:spTree>
    <p:extLst>
      <p:ext uri="{BB962C8B-B14F-4D97-AF65-F5344CB8AC3E}">
        <p14:creationId xmlns:p14="http://schemas.microsoft.com/office/powerpoint/2010/main" val="125403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267980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668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759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12585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538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33017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97680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078447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951110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812359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577262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906078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9793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01622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694356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356296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158440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dirty="0"/>
          </a:p>
        </p:txBody>
      </p:sp>
    </p:spTree>
    <p:extLst>
      <p:ext uri="{BB962C8B-B14F-4D97-AF65-F5344CB8AC3E}">
        <p14:creationId xmlns:p14="http://schemas.microsoft.com/office/powerpoint/2010/main" val="36681499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muerte de tucapel jimÃ©nez"/>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9" t="2198" r="1190" b="869"/>
          <a:stretch/>
        </p:blipFill>
        <p:spPr bwMode="auto">
          <a:xfrm>
            <a:off x="0" y="1545465"/>
            <a:ext cx="3666178" cy="3052292"/>
          </a:xfrm>
          <a:prstGeom prst="rect">
            <a:avLst/>
          </a:prstGeom>
          <a:noFill/>
          <a:ln w="76200">
            <a:noFill/>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4597758"/>
            <a:ext cx="3666174" cy="227780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solidFill>
                  <a:schemeClr val="bg1"/>
                </a:solidFill>
              </a:rPr>
              <a:t>Tucapel </a:t>
            </a:r>
            <a:r>
              <a:rPr lang="es-CL" dirty="0" smtClean="0">
                <a:solidFill>
                  <a:schemeClr val="bg1"/>
                </a:solidFill>
              </a:rPr>
              <a:t>Jiménez fue un </a:t>
            </a:r>
            <a:r>
              <a:rPr lang="es-CL" dirty="0">
                <a:solidFill>
                  <a:schemeClr val="bg1"/>
                </a:solidFill>
              </a:rPr>
              <a:t>sindicalista chileno, militante del Partido Radical. Ocupó, entre otros cargos, la presidencia de la </a:t>
            </a:r>
            <a:r>
              <a:rPr lang="es-CL" dirty="0" smtClean="0">
                <a:solidFill>
                  <a:schemeClr val="bg1"/>
                </a:solidFill>
              </a:rPr>
              <a:t>ANEF. </a:t>
            </a:r>
            <a:r>
              <a:rPr lang="es-CL" dirty="0">
                <a:solidFill>
                  <a:schemeClr val="bg1"/>
                </a:solidFill>
              </a:rPr>
              <a:t>Debido a su oposición a la dictadura militar, fue asesinado por la Dirección de Inteligencia Nacional del Ejército (DINE</a:t>
            </a:r>
            <a:r>
              <a:rPr lang="es-CL" dirty="0" smtClean="0">
                <a:solidFill>
                  <a:schemeClr val="bg1"/>
                </a:solidFill>
              </a:rPr>
              <a:t>) en 1982</a:t>
            </a:r>
            <a:endParaRPr lang="es-CL" dirty="0">
              <a:solidFill>
                <a:schemeClr val="bg1"/>
              </a:solidFill>
            </a:endParaRPr>
          </a:p>
        </p:txBody>
      </p:sp>
      <p:sp>
        <p:nvSpPr>
          <p:cNvPr id="9" name="Rectángulo 8"/>
          <p:cNvSpPr/>
          <p:nvPr/>
        </p:nvSpPr>
        <p:spPr>
          <a:xfrm>
            <a:off x="3730565" y="964303"/>
            <a:ext cx="4159901" cy="581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i="1" dirty="0" smtClean="0">
                <a:solidFill>
                  <a:schemeClr val="tx1"/>
                </a:solidFill>
                <a:effectLst>
                  <a:outerShdw blurRad="38100" dist="38100" dir="2700000" algn="tl">
                    <a:srgbClr val="000000">
                      <a:alpha val="43137"/>
                    </a:srgbClr>
                  </a:outerShdw>
                </a:effectLst>
              </a:rPr>
              <a:t>“CASO DEGOLLADOS”</a:t>
            </a:r>
            <a:endParaRPr lang="es-CL" sz="2400" b="1" i="1" dirty="0">
              <a:solidFill>
                <a:schemeClr val="tx1"/>
              </a:solidFill>
              <a:effectLst>
                <a:outerShdw blurRad="38100" dist="38100" dir="2700000" algn="tl">
                  <a:srgbClr val="000000">
                    <a:alpha val="43137"/>
                  </a:srgbClr>
                </a:outerShdw>
              </a:effectLst>
            </a:endParaRPr>
          </a:p>
        </p:txBody>
      </p:sp>
      <p:sp>
        <p:nvSpPr>
          <p:cNvPr id="11" name="Rectángulo 10"/>
          <p:cNvSpPr/>
          <p:nvPr/>
        </p:nvSpPr>
        <p:spPr>
          <a:xfrm>
            <a:off x="3730566" y="2905245"/>
            <a:ext cx="4159900" cy="3970318"/>
          </a:xfrm>
          <a:prstGeom prst="rect">
            <a:avLst/>
          </a:prstGeom>
          <a:solidFill>
            <a:schemeClr val="tx1"/>
          </a:solidFill>
          <a:ln w="76200">
            <a:noFill/>
          </a:ln>
        </p:spPr>
        <p:txBody>
          <a:bodyPr wrap="square">
            <a:spAutoFit/>
          </a:bodyPr>
          <a:lstStyle/>
          <a:p>
            <a:pPr algn="just"/>
            <a:r>
              <a:rPr lang="es-CL" dirty="0">
                <a:solidFill>
                  <a:schemeClr val="bg1"/>
                </a:solidFill>
              </a:rPr>
              <a:t>Los profesionales Santiago </a:t>
            </a:r>
            <a:r>
              <a:rPr lang="es-CL" dirty="0" err="1" smtClean="0">
                <a:solidFill>
                  <a:schemeClr val="bg1"/>
                </a:solidFill>
              </a:rPr>
              <a:t>Nattino</a:t>
            </a:r>
            <a:r>
              <a:rPr lang="es-CL" dirty="0" smtClean="0">
                <a:solidFill>
                  <a:schemeClr val="bg1"/>
                </a:solidFill>
              </a:rPr>
              <a:t>, </a:t>
            </a:r>
            <a:r>
              <a:rPr lang="es-CL" dirty="0">
                <a:solidFill>
                  <a:schemeClr val="bg1"/>
                </a:solidFill>
              </a:rPr>
              <a:t>pintor y partidario de la Asociación Gremial de Educadores de Chile (AGECH), Manuel </a:t>
            </a:r>
            <a:r>
              <a:rPr lang="es-CL" dirty="0" smtClean="0">
                <a:solidFill>
                  <a:schemeClr val="bg1"/>
                </a:solidFill>
              </a:rPr>
              <a:t>Guerrero, </a:t>
            </a:r>
            <a:r>
              <a:rPr lang="es-CL" dirty="0">
                <a:solidFill>
                  <a:schemeClr val="bg1"/>
                </a:solidFill>
              </a:rPr>
              <a:t>profesor y dirigente de la AGECH, y José Manuel </a:t>
            </a:r>
            <a:r>
              <a:rPr lang="es-CL" dirty="0" smtClean="0">
                <a:solidFill>
                  <a:schemeClr val="bg1"/>
                </a:solidFill>
              </a:rPr>
              <a:t>Parada, </a:t>
            </a:r>
            <a:r>
              <a:rPr lang="es-CL" dirty="0">
                <a:solidFill>
                  <a:schemeClr val="bg1"/>
                </a:solidFill>
              </a:rPr>
              <a:t>sociólogo y funcionario de la Vicaría de la Solidaridad, fueron </a:t>
            </a:r>
            <a:r>
              <a:rPr lang="es-CL" dirty="0" smtClean="0">
                <a:solidFill>
                  <a:schemeClr val="bg1"/>
                </a:solidFill>
              </a:rPr>
              <a:t>secuestrados en marzo </a:t>
            </a:r>
            <a:r>
              <a:rPr lang="es-CL" dirty="0">
                <a:solidFill>
                  <a:schemeClr val="bg1"/>
                </a:solidFill>
              </a:rPr>
              <a:t>de 1985 por agentes de la Dirección de Comunicaciones de Carabineros (DICOMCAR</a:t>
            </a:r>
            <a:r>
              <a:rPr lang="es-CL" dirty="0" smtClean="0">
                <a:solidFill>
                  <a:schemeClr val="bg1"/>
                </a:solidFill>
              </a:rPr>
              <a:t>).</a:t>
            </a:r>
          </a:p>
          <a:p>
            <a:pPr algn="just"/>
            <a:r>
              <a:rPr lang="es-CL" dirty="0" smtClean="0">
                <a:solidFill>
                  <a:schemeClr val="bg1"/>
                </a:solidFill>
              </a:rPr>
              <a:t>Lamentablemente, el 30 </a:t>
            </a:r>
            <a:r>
              <a:rPr lang="es-CL" dirty="0">
                <a:solidFill>
                  <a:schemeClr val="bg1"/>
                </a:solidFill>
              </a:rPr>
              <a:t>de </a:t>
            </a:r>
            <a:r>
              <a:rPr lang="es-CL" dirty="0" smtClean="0">
                <a:solidFill>
                  <a:schemeClr val="bg1"/>
                </a:solidFill>
              </a:rPr>
              <a:t>marzo del mismo año, sus cuerpos fueron encontrados degollados y con signos de tortura en el camino a Quilicura</a:t>
            </a:r>
            <a:endParaRPr lang="es-CL" dirty="0">
              <a:solidFill>
                <a:schemeClr val="bg1"/>
              </a:solidFill>
            </a:endParaRPr>
          </a:p>
        </p:txBody>
      </p:sp>
      <p:pic>
        <p:nvPicPr>
          <p:cNvPr id="3082" name="Picture 10" descr="Resultado de imagen para caso quemados 19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845" y="1476236"/>
            <a:ext cx="4224297" cy="1429009"/>
          </a:xfrm>
          <a:prstGeom prst="rect">
            <a:avLst/>
          </a:prstGeom>
          <a:noFill/>
          <a:ln w="76200">
            <a:noFill/>
          </a:ln>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7954855" y="964303"/>
            <a:ext cx="4237136" cy="511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i="1" dirty="0" smtClean="0">
                <a:solidFill>
                  <a:schemeClr val="tx1"/>
                </a:solidFill>
                <a:effectLst>
                  <a:outerShdw blurRad="38100" dist="38100" dir="2700000" algn="tl">
                    <a:srgbClr val="000000">
                      <a:alpha val="43137"/>
                    </a:srgbClr>
                  </a:outerShdw>
                </a:effectLst>
              </a:rPr>
              <a:t>“CASO QUEMADOS”</a:t>
            </a:r>
            <a:endParaRPr lang="es-CL" sz="2400" b="1" i="1" dirty="0">
              <a:solidFill>
                <a:schemeClr val="tx1"/>
              </a:solidFill>
              <a:effectLst>
                <a:outerShdw blurRad="38100" dist="38100" dir="2700000" algn="tl">
                  <a:srgbClr val="000000">
                    <a:alpha val="43137"/>
                  </a:srgbClr>
                </a:outerShdw>
              </a:effectLst>
            </a:endParaRPr>
          </a:p>
        </p:txBody>
      </p:sp>
      <p:sp>
        <p:nvSpPr>
          <p:cNvPr id="12" name="Rectángulo 11"/>
          <p:cNvSpPr/>
          <p:nvPr/>
        </p:nvSpPr>
        <p:spPr>
          <a:xfrm>
            <a:off x="7959144" y="2905245"/>
            <a:ext cx="4224288" cy="3970318"/>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smtClean="0"/>
              <a:t>Este episodio ocurrió el 2 de julio de 1986, cuando, dentro del marco de una jornada de protesta contra la dictadura, una patrulla militar al mando del oficial </a:t>
            </a:r>
            <a:r>
              <a:rPr lang="es-CL" dirty="0"/>
              <a:t>Pedro Fernández </a:t>
            </a:r>
            <a:r>
              <a:rPr lang="es-CL" dirty="0" err="1"/>
              <a:t>Dittus</a:t>
            </a:r>
            <a:r>
              <a:rPr lang="es-CL" dirty="0"/>
              <a:t>, </a:t>
            </a:r>
            <a:r>
              <a:rPr lang="es-CL" dirty="0" smtClean="0"/>
              <a:t>intercepta a </a:t>
            </a:r>
            <a:r>
              <a:rPr lang="es-CL" dirty="0"/>
              <a:t>dos </a:t>
            </a:r>
            <a:r>
              <a:rPr lang="es-CL" dirty="0" smtClean="0"/>
              <a:t>jóvenes, </a:t>
            </a:r>
            <a:r>
              <a:rPr lang="es-CL" dirty="0"/>
              <a:t>Carmen Gloria Quintana y al fotógrafo Rodrigo Rojas de </a:t>
            </a:r>
            <a:r>
              <a:rPr lang="es-CL" dirty="0" err="1" smtClean="0"/>
              <a:t>Negri</a:t>
            </a:r>
            <a:r>
              <a:rPr lang="es-CL" dirty="0" smtClean="0"/>
              <a:t>, golpeándolos y rociándolos con combustible, para luego prenderles fuego. Finalmente son trasladados y abandonados en Quilicura. Quintana sobrevive con el 62%</a:t>
            </a:r>
            <a:r>
              <a:rPr lang="es-CL" dirty="0"/>
              <a:t> </a:t>
            </a:r>
            <a:r>
              <a:rPr lang="es-CL" dirty="0" smtClean="0"/>
              <a:t>de su cuerpo quemado y Rojas de </a:t>
            </a:r>
            <a:r>
              <a:rPr lang="es-CL" dirty="0" err="1" smtClean="0"/>
              <a:t>Negri</a:t>
            </a:r>
            <a:r>
              <a:rPr lang="es-CL" dirty="0" smtClean="0"/>
              <a:t> muere cuatro días después debido a la gravedad de sus heridas.</a:t>
            </a:r>
            <a:endParaRPr lang="es-CL" dirty="0"/>
          </a:p>
        </p:txBody>
      </p:sp>
      <p:sp>
        <p:nvSpPr>
          <p:cNvPr id="2" name="Rectángulo 1"/>
          <p:cNvSpPr/>
          <p:nvPr/>
        </p:nvSpPr>
        <p:spPr>
          <a:xfrm>
            <a:off x="0" y="-1"/>
            <a:ext cx="12192001" cy="9642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i="1" dirty="0" smtClean="0">
                <a:effectLst>
                  <a:outerShdw blurRad="38100" dist="38100" dir="2700000" algn="tl">
                    <a:srgbClr val="000000">
                      <a:alpha val="43137"/>
                    </a:srgbClr>
                  </a:outerShdw>
                </a:effectLst>
                <a:latin typeface="Cooper Black" panose="0208090404030B020404" pitchFamily="18" charset="0"/>
              </a:rPr>
              <a:t>Casos que estremecieron a Chile y al mundo</a:t>
            </a:r>
            <a:endParaRPr lang="es-CL" sz="4000" b="1" i="1" dirty="0">
              <a:effectLst>
                <a:outerShdw blurRad="38100" dist="38100" dir="2700000" algn="tl">
                  <a:srgbClr val="000000">
                    <a:alpha val="43137"/>
                  </a:srgbClr>
                </a:outerShdw>
              </a:effectLst>
              <a:latin typeface="Cooper Black" panose="0208090404030B020404" pitchFamily="18" charset="0"/>
            </a:endParaRPr>
          </a:p>
        </p:txBody>
      </p:sp>
      <p:sp>
        <p:nvSpPr>
          <p:cNvPr id="13" name="Rectángulo 12"/>
          <p:cNvSpPr/>
          <p:nvPr/>
        </p:nvSpPr>
        <p:spPr>
          <a:xfrm>
            <a:off x="-2" y="964305"/>
            <a:ext cx="3666176" cy="5811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i="1" dirty="0" smtClean="0">
                <a:solidFill>
                  <a:schemeClr val="tx1"/>
                </a:solidFill>
                <a:effectLst>
                  <a:outerShdw blurRad="38100" dist="38100" dir="2700000" algn="tl">
                    <a:srgbClr val="000000">
                      <a:alpha val="43137"/>
                    </a:srgbClr>
                  </a:outerShdw>
                </a:effectLst>
              </a:rPr>
              <a:t>“EL CRIMEN DE TUCAPEL”</a:t>
            </a:r>
            <a:endParaRPr lang="es-CL" sz="2400" b="1" i="1" dirty="0">
              <a:solidFill>
                <a:schemeClr val="tx1"/>
              </a:solidFill>
              <a:effectLst>
                <a:outerShdw blurRad="38100" dist="38100" dir="2700000" algn="tl">
                  <a:srgbClr val="000000">
                    <a:alpha val="43137"/>
                  </a:srgbClr>
                </a:outerShdw>
              </a:effectLst>
            </a:endParaRPr>
          </a:p>
        </p:txBody>
      </p:sp>
      <p:pic>
        <p:nvPicPr>
          <p:cNvPr id="1026" name="Picture 2" descr="Caso-Degollados1"/>
          <p:cNvPicPr>
            <a:picLocks noChangeAspect="1" noChangeArrowheads="1"/>
          </p:cNvPicPr>
          <p:nvPr/>
        </p:nvPicPr>
        <p:blipFill rotWithShape="1">
          <a:blip r:embed="rId4">
            <a:extLst>
              <a:ext uri="{28A0092B-C50C-407E-A947-70E740481C1C}">
                <a14:useLocalDpi xmlns:a14="http://schemas.microsoft.com/office/drawing/2010/main" val="0"/>
              </a:ext>
            </a:extLst>
          </a:blip>
          <a:srcRect l="3380" t="8789" r="4225" b="2866"/>
          <a:stretch/>
        </p:blipFill>
        <p:spPr bwMode="auto">
          <a:xfrm>
            <a:off x="3730553" y="1545464"/>
            <a:ext cx="4159913" cy="135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52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647" y="154545"/>
            <a:ext cx="11844270" cy="827470"/>
          </a:xfrm>
          <a:solidFill>
            <a:schemeClr val="bg1">
              <a:lumMod val="65000"/>
            </a:schemeClr>
          </a:solidFill>
          <a:ln>
            <a:solidFill>
              <a:schemeClr val="bg1">
                <a:lumMod val="65000"/>
              </a:schemeClr>
            </a:solidFill>
          </a:ln>
        </p:spPr>
        <p:txBody>
          <a:bodyPr>
            <a:norm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Medidas de represión </a:t>
            </a:r>
            <a:r>
              <a:rPr lang="es-CL" sz="4000" b="1" i="1" dirty="0" smtClean="0">
                <a:effectLst>
                  <a:outerShdw blurRad="38100" dist="38100" dir="2700000" algn="tl">
                    <a:srgbClr val="000000">
                      <a:alpha val="43137"/>
                    </a:srgbClr>
                  </a:outerShdw>
                </a:effectLst>
                <a:latin typeface="Cooper Black" panose="0208090404030B020404" pitchFamily="18" charset="0"/>
              </a:rPr>
              <a:t>política</a:t>
            </a:r>
            <a:endParaRPr lang="es-CL" sz="4000" dirty="0"/>
          </a:p>
        </p:txBody>
      </p:sp>
      <p:sp>
        <p:nvSpPr>
          <p:cNvPr id="3" name="Marcador de contenido 2"/>
          <p:cNvSpPr>
            <a:spLocks noGrp="1"/>
          </p:cNvSpPr>
          <p:nvPr>
            <p:ph idx="1"/>
          </p:nvPr>
        </p:nvSpPr>
        <p:spPr>
          <a:xfrm>
            <a:off x="7031866" y="1278229"/>
            <a:ext cx="5027052" cy="5045298"/>
          </a:xfrm>
        </p:spPr>
        <p:txBody>
          <a:bodyPr>
            <a:noAutofit/>
          </a:bodyPr>
          <a:lstStyle/>
          <a:p>
            <a:pPr algn="just"/>
            <a:r>
              <a:rPr lang="es-CL" sz="2000" dirty="0" smtClean="0"/>
              <a:t>Clausura indefinida del </a:t>
            </a:r>
            <a:r>
              <a:rPr lang="es-CL" sz="2000" dirty="0"/>
              <a:t>C</a:t>
            </a:r>
            <a:r>
              <a:rPr lang="es-CL" sz="2000" dirty="0" smtClean="0"/>
              <a:t>ongreso </a:t>
            </a:r>
            <a:r>
              <a:rPr lang="es-CL" sz="2000" dirty="0"/>
              <a:t>N</a:t>
            </a:r>
            <a:r>
              <a:rPr lang="es-CL" sz="2000" dirty="0" smtClean="0"/>
              <a:t>acional.</a:t>
            </a:r>
            <a:endParaRPr lang="es-CL" sz="2000" dirty="0"/>
          </a:p>
          <a:p>
            <a:pPr algn="just"/>
            <a:r>
              <a:rPr lang="es-CL" sz="2000" dirty="0" smtClean="0"/>
              <a:t>Disolución de todos los partidos políticos chilenos.</a:t>
            </a:r>
            <a:endParaRPr lang="es-CL" sz="2000" dirty="0"/>
          </a:p>
          <a:p>
            <a:pPr algn="just"/>
            <a:r>
              <a:rPr lang="es-CL" sz="2000" dirty="0" smtClean="0"/>
              <a:t>Promulgación </a:t>
            </a:r>
            <a:r>
              <a:rPr lang="es-CL" sz="2000" dirty="0"/>
              <a:t>de </a:t>
            </a:r>
            <a:r>
              <a:rPr lang="es-CL" sz="2000" dirty="0" smtClean="0"/>
              <a:t>Decretos con fuerza de Ley </a:t>
            </a:r>
            <a:r>
              <a:rPr lang="es-CL" sz="2000" dirty="0"/>
              <a:t>contra el sistema legal y constitucional vigente, con la complicidad </a:t>
            </a:r>
            <a:r>
              <a:rPr lang="es-CL" sz="2000" dirty="0" smtClean="0"/>
              <a:t>absoluta de la </a:t>
            </a:r>
            <a:r>
              <a:rPr lang="es-CL" sz="2000" dirty="0"/>
              <a:t>Corte Suprema de Justicia y la Contraloría de la República.</a:t>
            </a:r>
          </a:p>
          <a:p>
            <a:pPr algn="just"/>
            <a:r>
              <a:rPr lang="es-CL" sz="2000" dirty="0" smtClean="0"/>
              <a:t>Disolución </a:t>
            </a:r>
            <a:r>
              <a:rPr lang="es-CL" sz="2000" dirty="0"/>
              <a:t>de todas las organizaciones populares a nivel municipal, provincial y nacional.</a:t>
            </a:r>
          </a:p>
          <a:p>
            <a:pPr algn="just"/>
            <a:r>
              <a:rPr lang="es-CL" sz="2000" dirty="0" smtClean="0"/>
              <a:t>Control </a:t>
            </a:r>
            <a:r>
              <a:rPr lang="es-CL" sz="2000" dirty="0"/>
              <a:t>de toda actividad nacional en los niveles administrativo, educacional</a:t>
            </a:r>
            <a:r>
              <a:rPr lang="es-CL" sz="2000" dirty="0" smtClean="0"/>
              <a:t>, cultural</a:t>
            </a:r>
            <a:r>
              <a:rPr lang="es-CL" sz="2000" dirty="0"/>
              <a:t> </a:t>
            </a:r>
            <a:r>
              <a:rPr lang="es-CL" sz="2000" dirty="0" smtClean="0"/>
              <a:t>y social.</a:t>
            </a:r>
            <a:endParaRPr lang="es-CL" sz="2000" dirty="0"/>
          </a:p>
        </p:txBody>
      </p:sp>
      <p:pic>
        <p:nvPicPr>
          <p:cNvPr id="2050" name="Picture 2" descr="Resultado de imagen para antiguo congreso nacional de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47" y="1278229"/>
            <a:ext cx="6817218" cy="360286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14647" y="4881093"/>
            <a:ext cx="6817218" cy="14424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t>Desde el Congreso Nacional se llevó a cabo una fuerte oposición política contra el poder ejecutivo </a:t>
            </a:r>
            <a:r>
              <a:rPr lang="es-CL" dirty="0" smtClean="0"/>
              <a:t>durante la Unidad Popular que </a:t>
            </a:r>
            <a:r>
              <a:rPr lang="es-CL" dirty="0"/>
              <a:t>concluyó con el golpe de Estado de 1973 y la disolución del Congreso Nacional. En estas circunstancias, la labor legislativa fue asumida por la Junta Militar de Gobierno. </a:t>
            </a:r>
          </a:p>
        </p:txBody>
      </p:sp>
    </p:spTree>
    <p:extLst>
      <p:ext uri="{BB962C8B-B14F-4D97-AF65-F5344CB8AC3E}">
        <p14:creationId xmlns:p14="http://schemas.microsoft.com/office/powerpoint/2010/main" val="22118442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620" y="193181"/>
            <a:ext cx="11773974" cy="827470"/>
          </a:xfrm>
          <a:solidFill>
            <a:schemeClr val="bg1">
              <a:lumMod val="65000"/>
            </a:schemeClr>
          </a:solidFill>
          <a:ln>
            <a:solidFill>
              <a:schemeClr val="bg1">
                <a:lumMod val="65000"/>
              </a:schemeClr>
            </a:solidFill>
          </a:ln>
        </p:spPr>
        <p:txBody>
          <a:bodyPr>
            <a:norm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Medidas de represión </a:t>
            </a:r>
            <a:r>
              <a:rPr lang="es-CL" sz="4000" b="1" i="1" dirty="0" smtClean="0">
                <a:effectLst>
                  <a:outerShdw blurRad="38100" dist="38100" dir="2700000" algn="tl">
                    <a:srgbClr val="000000">
                      <a:alpha val="43137"/>
                    </a:srgbClr>
                  </a:outerShdw>
                </a:effectLst>
                <a:latin typeface="Cooper Black" panose="0208090404030B020404" pitchFamily="18" charset="0"/>
              </a:rPr>
              <a:t>económicas</a:t>
            </a:r>
            <a:endParaRPr lang="es-CL" sz="4000" dirty="0"/>
          </a:p>
        </p:txBody>
      </p:sp>
      <p:sp>
        <p:nvSpPr>
          <p:cNvPr id="3" name="Marcador de contenido 2"/>
          <p:cNvSpPr>
            <a:spLocks noGrp="1"/>
          </p:cNvSpPr>
          <p:nvPr>
            <p:ph idx="1"/>
          </p:nvPr>
        </p:nvSpPr>
        <p:spPr>
          <a:xfrm>
            <a:off x="5220236" y="1171105"/>
            <a:ext cx="6731358" cy="5229694"/>
          </a:xfrm>
        </p:spPr>
        <p:txBody>
          <a:bodyPr>
            <a:normAutofit fontScale="92500" lnSpcReduction="10000"/>
          </a:bodyPr>
          <a:lstStyle/>
          <a:p>
            <a:pPr algn="just"/>
            <a:r>
              <a:rPr lang="es-CL" sz="2000" dirty="0" smtClean="0"/>
              <a:t>A los trabajadores se les anuló el </a:t>
            </a:r>
            <a:r>
              <a:rPr lang="es-CL" sz="2000" dirty="0"/>
              <a:t>derecho de huelga</a:t>
            </a:r>
            <a:r>
              <a:rPr lang="es-CL" sz="2000" dirty="0" smtClean="0"/>
              <a:t>.</a:t>
            </a:r>
            <a:endParaRPr lang="es-CL" sz="2000" dirty="0"/>
          </a:p>
          <a:p>
            <a:pPr algn="just"/>
            <a:r>
              <a:rPr lang="es-CL" sz="2000" dirty="0" smtClean="0"/>
              <a:t>Se generó una acción de despidos </a:t>
            </a:r>
            <a:r>
              <a:rPr lang="es-CL" sz="2000" dirty="0"/>
              <a:t>colectivos</a:t>
            </a:r>
            <a:r>
              <a:rPr lang="es-CL" sz="2000" dirty="0" smtClean="0"/>
              <a:t>.</a:t>
            </a:r>
            <a:endParaRPr lang="es-CL" sz="2000" dirty="0"/>
          </a:p>
          <a:p>
            <a:pPr algn="just"/>
            <a:r>
              <a:rPr lang="es-CL" sz="2000" dirty="0" smtClean="0"/>
              <a:t>Se congelaron y disminuyeron los sueldos </a:t>
            </a:r>
            <a:r>
              <a:rPr lang="es-CL" sz="2000" dirty="0"/>
              <a:t>y remuneraciones, </a:t>
            </a:r>
            <a:r>
              <a:rPr lang="es-CL" sz="2000" dirty="0" smtClean="0"/>
              <a:t>para hacer frente a la inflación galopante del país.</a:t>
            </a:r>
          </a:p>
          <a:p>
            <a:pPr algn="just"/>
            <a:r>
              <a:rPr lang="es-CL" sz="2000" dirty="0" smtClean="0"/>
              <a:t>Las empresas del área social y su propiedad jurídica, se devolvieron a sus antiguos </a:t>
            </a:r>
            <a:r>
              <a:rPr lang="es-CL" sz="2000" dirty="0"/>
              <a:t>propietarios</a:t>
            </a:r>
            <a:r>
              <a:rPr lang="es-CL" sz="2000" dirty="0" smtClean="0"/>
              <a:t>.</a:t>
            </a:r>
            <a:endParaRPr lang="es-CL" sz="2000" dirty="0"/>
          </a:p>
          <a:p>
            <a:pPr algn="just"/>
            <a:r>
              <a:rPr lang="es-CL" sz="2000" dirty="0" smtClean="0"/>
              <a:t>Se impulsa una disciplina </a:t>
            </a:r>
            <a:r>
              <a:rPr lang="es-CL" sz="2000" dirty="0"/>
              <a:t>militar en el trabajo</a:t>
            </a:r>
            <a:r>
              <a:rPr lang="es-CL" sz="2000" dirty="0" smtClean="0"/>
              <a:t>.</a:t>
            </a:r>
            <a:endParaRPr lang="es-CL" sz="2000" dirty="0"/>
          </a:p>
          <a:p>
            <a:pPr algn="just"/>
            <a:r>
              <a:rPr lang="es-CL" sz="2000" dirty="0" smtClean="0"/>
              <a:t>Se liberaron los precios </a:t>
            </a:r>
            <a:r>
              <a:rPr lang="es-CL" sz="2000" dirty="0"/>
              <a:t>de todos los productos de </a:t>
            </a:r>
            <a:r>
              <a:rPr lang="es-CL" sz="2000" dirty="0" smtClean="0"/>
              <a:t>consumo bajo los parámetros de la economía </a:t>
            </a:r>
            <a:r>
              <a:rPr lang="es-CL" sz="2000" dirty="0"/>
              <a:t>de libre mercado</a:t>
            </a:r>
            <a:r>
              <a:rPr lang="es-CL" sz="2000" dirty="0" smtClean="0"/>
              <a:t>.</a:t>
            </a:r>
            <a:endParaRPr lang="es-CL" sz="2000" dirty="0"/>
          </a:p>
          <a:p>
            <a:pPr algn="just"/>
            <a:r>
              <a:rPr lang="es-CL" sz="2000" dirty="0" smtClean="0"/>
              <a:t>Se acordó con </a:t>
            </a:r>
            <a:r>
              <a:rPr lang="es-CL" sz="2000" dirty="0"/>
              <a:t>los Estados Unidos </a:t>
            </a:r>
            <a:r>
              <a:rPr lang="es-CL" sz="2000" dirty="0" smtClean="0"/>
              <a:t>el </a:t>
            </a:r>
            <a:r>
              <a:rPr lang="es-CL" sz="2000" dirty="0"/>
              <a:t>financiamiento de la deuda externa</a:t>
            </a:r>
            <a:r>
              <a:rPr lang="es-CL" sz="2000" dirty="0" smtClean="0"/>
              <a:t>.</a:t>
            </a:r>
            <a:endParaRPr lang="es-CL" sz="2000" dirty="0"/>
          </a:p>
          <a:p>
            <a:pPr algn="just"/>
            <a:r>
              <a:rPr lang="es-CL" sz="2000" dirty="0" smtClean="0"/>
              <a:t>Se indemnizaron las </a:t>
            </a:r>
            <a:r>
              <a:rPr lang="es-CL" sz="2000" dirty="0"/>
              <a:t>empresas extranjeras afectadas por las nacionalizaciones </a:t>
            </a:r>
            <a:r>
              <a:rPr lang="es-CL" sz="2000" dirty="0" smtClean="0"/>
              <a:t>iniciadas en el gobierno </a:t>
            </a:r>
            <a:r>
              <a:rPr lang="es-CL" sz="2000" dirty="0"/>
              <a:t>de </a:t>
            </a:r>
            <a:r>
              <a:rPr lang="es-CL" sz="2000" dirty="0" smtClean="0"/>
              <a:t>la Unidad Popular.</a:t>
            </a:r>
            <a:endParaRPr lang="es-CL" sz="2000" dirty="0"/>
          </a:p>
        </p:txBody>
      </p:sp>
      <p:pic>
        <p:nvPicPr>
          <p:cNvPr id="3074" name="Picture 2" descr="https://antropologiaparatodos.files.wordpress.com/2018/02/brp-mural-el-cobre.jpg?w=620"/>
          <p:cNvPicPr>
            <a:picLocks noChangeAspect="1" noChangeArrowheads="1"/>
          </p:cNvPicPr>
          <p:nvPr/>
        </p:nvPicPr>
        <p:blipFill rotWithShape="1">
          <a:blip r:embed="rId2">
            <a:extLst>
              <a:ext uri="{28A0092B-C50C-407E-A947-70E740481C1C}">
                <a14:useLocalDpi xmlns:a14="http://schemas.microsoft.com/office/drawing/2010/main" val="0"/>
              </a:ext>
            </a:extLst>
          </a:blip>
          <a:srcRect t="3192"/>
          <a:stretch/>
        </p:blipFill>
        <p:spPr bwMode="auto">
          <a:xfrm>
            <a:off x="177621" y="1171105"/>
            <a:ext cx="5042615" cy="3658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77620" y="4829577"/>
            <a:ext cx="5042615" cy="146819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smtClean="0">
                <a:solidFill>
                  <a:schemeClr val="tx1"/>
                </a:solidFill>
              </a:rPr>
              <a:t>Los trabajadores que habían sido motor esencial del gobierno de Salvador Allende, ahora en dictadura, se encontraban tremendamente desprotegidos y vapuleados producto de las medidas adoptadas por el régimen militar.</a:t>
            </a:r>
            <a:endParaRPr lang="es-CL" dirty="0">
              <a:solidFill>
                <a:schemeClr val="tx1"/>
              </a:solidFill>
            </a:endParaRPr>
          </a:p>
        </p:txBody>
      </p:sp>
    </p:spTree>
    <p:extLst>
      <p:ext uri="{BB962C8B-B14F-4D97-AF65-F5344CB8AC3E}">
        <p14:creationId xmlns:p14="http://schemas.microsoft.com/office/powerpoint/2010/main" val="42266900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48881"/>
            <a:ext cx="10972800" cy="781429"/>
          </a:xfrm>
          <a:solidFill>
            <a:schemeClr val="bg1">
              <a:lumMod val="65000"/>
            </a:schemeClr>
          </a:solidFill>
          <a:ln>
            <a:solidFill>
              <a:schemeClr val="bg1">
                <a:lumMod val="65000"/>
              </a:schemeClr>
            </a:solidFill>
          </a:ln>
        </p:spPr>
        <p:txBody>
          <a:bodyPr>
            <a:normAutofit fontScale="90000"/>
          </a:bodyPr>
          <a:lstStyle/>
          <a:p>
            <a:r>
              <a:rPr lang="es-CL" sz="4000" b="1" i="1" dirty="0">
                <a:effectLst>
                  <a:outerShdw blurRad="38100" dist="38100" dir="2700000" algn="tl">
                    <a:srgbClr val="000000">
                      <a:alpha val="43137"/>
                    </a:srgbClr>
                  </a:outerShdw>
                </a:effectLst>
                <a:latin typeface="Cooper Black" panose="0208090404030B020404" pitchFamily="18" charset="0"/>
              </a:rPr>
              <a:t>L</a:t>
            </a:r>
            <a:r>
              <a:rPr lang="es-CL" sz="4000" b="1" i="1" dirty="0" smtClean="0">
                <a:effectLst>
                  <a:outerShdw blurRad="38100" dist="38100" dir="2700000" algn="tl">
                    <a:srgbClr val="000000">
                      <a:alpha val="43137"/>
                    </a:srgbClr>
                  </a:outerShdw>
                </a:effectLst>
                <a:latin typeface="Cooper Black" panose="0208090404030B020404" pitchFamily="18" charset="0"/>
              </a:rPr>
              <a:t>a </a:t>
            </a:r>
            <a:r>
              <a:rPr lang="es-CL" sz="4000" b="1" i="1" dirty="0">
                <a:effectLst>
                  <a:outerShdw blurRad="38100" dist="38100" dir="2700000" algn="tl">
                    <a:srgbClr val="000000">
                      <a:alpha val="43137"/>
                    </a:srgbClr>
                  </a:outerShdw>
                </a:effectLst>
                <a:latin typeface="Cooper Black" panose="0208090404030B020404" pitchFamily="18" charset="0"/>
              </a:rPr>
              <a:t>negación de los derechos civiles y políticos</a:t>
            </a:r>
          </a:p>
        </p:txBody>
      </p:sp>
      <p:sp>
        <p:nvSpPr>
          <p:cNvPr id="3" name="Marcador de contenido 2"/>
          <p:cNvSpPr>
            <a:spLocks noGrp="1"/>
          </p:cNvSpPr>
          <p:nvPr>
            <p:ph idx="1"/>
          </p:nvPr>
        </p:nvSpPr>
        <p:spPr/>
        <p:txBody>
          <a:bodyPr>
            <a:noAutofit/>
          </a:bodyPr>
          <a:lstStyle/>
          <a:p>
            <a:pPr algn="just"/>
            <a:r>
              <a:rPr lang="es-CL" sz="2400" dirty="0" smtClean="0"/>
              <a:t>Instaurado el régimen </a:t>
            </a:r>
            <a:r>
              <a:rPr lang="es-CL" sz="2400" dirty="0"/>
              <a:t>militar </a:t>
            </a:r>
            <a:r>
              <a:rPr lang="es-CL" sz="2400" dirty="0" smtClean="0"/>
              <a:t>en Chile, comienza la represión sobre la población civil, lo cual genera una negación </a:t>
            </a:r>
            <a:r>
              <a:rPr lang="es-CL" sz="2400" dirty="0"/>
              <a:t>de los derechos </a:t>
            </a:r>
            <a:r>
              <a:rPr lang="es-CL" sz="2400" dirty="0" smtClean="0"/>
              <a:t>civiles, humanos y </a:t>
            </a:r>
            <a:r>
              <a:rPr lang="es-CL" sz="2400" dirty="0"/>
              <a:t>políticos</a:t>
            </a:r>
            <a:r>
              <a:rPr lang="es-CL" sz="2400" dirty="0" smtClean="0"/>
              <a:t>.</a:t>
            </a:r>
          </a:p>
          <a:p>
            <a:pPr algn="just"/>
            <a:r>
              <a:rPr lang="es-CL" sz="2400" dirty="0" smtClean="0"/>
              <a:t>Con el cierre del Congreso </a:t>
            </a:r>
            <a:r>
              <a:rPr lang="es-CL" sz="2400" dirty="0"/>
              <a:t>Nacional, se </a:t>
            </a:r>
            <a:r>
              <a:rPr lang="es-CL" sz="2400" dirty="0" smtClean="0"/>
              <a:t>decreta el </a:t>
            </a:r>
            <a:r>
              <a:rPr lang="es-CL" sz="2400" dirty="0"/>
              <a:t>Estado de Sitio, Estado de guerra </a:t>
            </a:r>
            <a:r>
              <a:rPr lang="es-CL" sz="2400" dirty="0" smtClean="0"/>
              <a:t>interno y la prohibición al derecho </a:t>
            </a:r>
            <a:r>
              <a:rPr lang="es-CL" sz="2400" dirty="0"/>
              <a:t>de reunión y </a:t>
            </a:r>
            <a:r>
              <a:rPr lang="es-CL" sz="2400" dirty="0" smtClean="0"/>
              <a:t>organización.</a:t>
            </a:r>
          </a:p>
          <a:p>
            <a:pPr algn="just"/>
            <a:r>
              <a:rPr lang="es-CL" sz="2400" dirty="0" smtClean="0"/>
              <a:t>La Junta Militar desconoce completamente a las instituciones </a:t>
            </a:r>
            <a:r>
              <a:rPr lang="es-CL" sz="2400" dirty="0"/>
              <a:t>democráticas y la sociedad </a:t>
            </a:r>
            <a:r>
              <a:rPr lang="es-CL" sz="2400" dirty="0" smtClean="0"/>
              <a:t>es conducida dentro de un formato militar.</a:t>
            </a:r>
          </a:p>
          <a:p>
            <a:pPr algn="just"/>
            <a:r>
              <a:rPr lang="es-CL" sz="2400" dirty="0" smtClean="0"/>
              <a:t>En Chile, desde 1973, comienza a desarrollarse el concepto del </a:t>
            </a:r>
            <a:r>
              <a:rPr lang="es-CL" sz="2400" dirty="0"/>
              <a:t>"enemigo </a:t>
            </a:r>
            <a:r>
              <a:rPr lang="es-CL" sz="2400" dirty="0" smtClean="0"/>
              <a:t>interno“, este apunta a combatir a cualquier persona contraria al régimen impuesto, para ello se toman elementos propios de las experiencias </a:t>
            </a:r>
            <a:r>
              <a:rPr lang="es-CL" sz="2400" dirty="0"/>
              <a:t>fascistas europeas: campos de </a:t>
            </a:r>
            <a:r>
              <a:rPr lang="es-CL" sz="2400" dirty="0" smtClean="0"/>
              <a:t>concentración, </a:t>
            </a:r>
            <a:r>
              <a:rPr lang="es-CL" sz="2400" dirty="0"/>
              <a:t>muertes, ley de fuga, torturas, allanamientos a domicilios y poblaciones, ejecuciones </a:t>
            </a:r>
            <a:r>
              <a:rPr lang="es-CL" sz="2400" dirty="0" smtClean="0"/>
              <a:t>extrajudiciales, y desapariciones.</a:t>
            </a:r>
          </a:p>
        </p:txBody>
      </p:sp>
    </p:spTree>
    <p:extLst>
      <p:ext uri="{BB962C8B-B14F-4D97-AF65-F5344CB8AC3E}">
        <p14:creationId xmlns:p14="http://schemas.microsoft.com/office/powerpoint/2010/main" val="17727343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093262" cy="1143000"/>
          </a:xfrm>
          <a:solidFill>
            <a:schemeClr val="tx1"/>
          </a:solidFill>
          <a:ln>
            <a:solidFill>
              <a:schemeClr val="tx1"/>
            </a:solidFill>
          </a:ln>
        </p:spPr>
        <p:txBody>
          <a:bodyPr/>
          <a:lstStyle/>
          <a:p>
            <a:r>
              <a:rPr lang="es-CL" b="1" i="1" dirty="0" smtClean="0">
                <a:solidFill>
                  <a:schemeClr val="bg1"/>
                </a:solidFill>
                <a:effectLst>
                  <a:outerShdw blurRad="38100" dist="38100" dir="2700000" algn="tl">
                    <a:srgbClr val="000000">
                      <a:alpha val="43137"/>
                    </a:srgbClr>
                  </a:outerShdw>
                </a:effectLst>
                <a:latin typeface="Cooper Black" panose="0208090404030B020404" pitchFamily="18" charset="0"/>
              </a:rPr>
              <a:t>Imágenes de una época</a:t>
            </a:r>
            <a:endParaRPr lang="es-CL" b="1" i="1" dirty="0">
              <a:solidFill>
                <a:schemeClr val="bg1"/>
              </a:solidFill>
              <a:effectLst>
                <a:outerShdw blurRad="38100" dist="38100" dir="2700000" algn="tl">
                  <a:srgbClr val="000000">
                    <a:alpha val="43137"/>
                  </a:srgbClr>
                </a:outerShdw>
              </a:effectLst>
              <a:latin typeface="Cooper Black" panose="0208090404030B020404" pitchFamily="18" charset="0"/>
            </a:endParaRPr>
          </a:p>
        </p:txBody>
      </p:sp>
      <p:pic>
        <p:nvPicPr>
          <p:cNvPr id="4100" name="Picture 4" descr=" (Foto: Koen Wessing, Hollandse Hoog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2978">
            <a:off x="5582477" y="1394004"/>
            <a:ext cx="3638796" cy="2666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violacion de los derechos humanos en ch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5307">
            <a:off x="370879" y="2156610"/>
            <a:ext cx="5252234" cy="34745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chilenos exiliados en suec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2652" y="3288594"/>
            <a:ext cx="4209348" cy="326630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rot="21167262">
            <a:off x="628927" y="5598290"/>
            <a:ext cx="5215064" cy="464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i="1" dirty="0" smtClean="0">
                <a:effectLst>
                  <a:outerShdw blurRad="38100" dist="38100" dir="2700000" algn="tl">
                    <a:srgbClr val="000000">
                      <a:alpha val="43137"/>
                    </a:srgbClr>
                  </a:outerShdw>
                </a:effectLst>
              </a:rPr>
              <a:t>Jóvenes protestando contra la tortura en Chile</a:t>
            </a:r>
            <a:endParaRPr lang="es-CL" sz="2000" b="1" i="1" dirty="0">
              <a:effectLst>
                <a:outerShdw blurRad="38100" dist="38100" dir="2700000" algn="tl">
                  <a:srgbClr val="000000">
                    <a:alpha val="43137"/>
                  </a:srgbClr>
                </a:outerShdw>
              </a:effectLst>
            </a:endParaRPr>
          </a:p>
        </p:txBody>
      </p:sp>
      <p:sp>
        <p:nvSpPr>
          <p:cNvPr id="6" name="Rectángulo 5"/>
          <p:cNvSpPr/>
          <p:nvPr/>
        </p:nvSpPr>
        <p:spPr>
          <a:xfrm rot="485100">
            <a:off x="8639212" y="1407238"/>
            <a:ext cx="2896228" cy="6125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i="1" dirty="0" smtClean="0">
                <a:effectLst>
                  <a:outerShdw blurRad="38100" dist="38100" dir="2700000" algn="tl">
                    <a:srgbClr val="000000">
                      <a:alpha val="43137"/>
                    </a:srgbClr>
                  </a:outerShdw>
                </a:effectLst>
              </a:rPr>
              <a:t>Mujer revisada durante el Estado de sitio en Chile</a:t>
            </a:r>
            <a:endParaRPr lang="es-CL" b="1" i="1" dirty="0">
              <a:effectLst>
                <a:outerShdw blurRad="38100" dist="38100" dir="2700000" algn="tl">
                  <a:srgbClr val="000000">
                    <a:alpha val="43137"/>
                  </a:srgbClr>
                </a:outerShdw>
              </a:effectLst>
            </a:endParaRPr>
          </a:p>
        </p:txBody>
      </p:sp>
      <p:sp>
        <p:nvSpPr>
          <p:cNvPr id="8" name="Rectángulo 7"/>
          <p:cNvSpPr/>
          <p:nvPr/>
        </p:nvSpPr>
        <p:spPr>
          <a:xfrm>
            <a:off x="7982652" y="6457066"/>
            <a:ext cx="4209348" cy="381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i="1" dirty="0" smtClean="0">
                <a:effectLst>
                  <a:outerShdw blurRad="38100" dist="38100" dir="2700000" algn="tl">
                    <a:srgbClr val="000000">
                      <a:alpha val="43137"/>
                    </a:srgbClr>
                  </a:outerShdw>
                </a:effectLst>
              </a:rPr>
              <a:t>Chilenos exiliados en Suecia</a:t>
            </a:r>
            <a:endParaRPr lang="es-CL" sz="2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6285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lumMod val="65000"/>
            </a:schemeClr>
          </a:solidFill>
          <a:ln>
            <a:solidFill>
              <a:schemeClr val="bg1">
                <a:lumMod val="65000"/>
              </a:schemeClr>
            </a:solidFill>
          </a:ln>
        </p:spPr>
        <p:txBody>
          <a:bodyPr>
            <a:no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Consecuencias de la dictadura de Augusto Pinochet en la comunidad científica</a:t>
            </a:r>
          </a:p>
        </p:txBody>
      </p:sp>
      <p:sp>
        <p:nvSpPr>
          <p:cNvPr id="3" name="Marcador de contenido 2"/>
          <p:cNvSpPr>
            <a:spLocks noGrp="1"/>
          </p:cNvSpPr>
          <p:nvPr>
            <p:ph idx="1"/>
          </p:nvPr>
        </p:nvSpPr>
        <p:spPr>
          <a:xfrm>
            <a:off x="609600" y="1790163"/>
            <a:ext cx="10972800" cy="4336001"/>
          </a:xfrm>
        </p:spPr>
        <p:txBody>
          <a:bodyPr>
            <a:normAutofit lnSpcReduction="10000"/>
          </a:bodyPr>
          <a:lstStyle/>
          <a:p>
            <a:pPr marL="0" indent="0" algn="just">
              <a:buNone/>
            </a:pPr>
            <a:r>
              <a:rPr lang="es-CL" sz="2400" dirty="0"/>
              <a:t>Durante la dictadura el trabajo de investigación científica se vio fuertemente deteriorado. Los laboratorios que se habían instalado sufrieron la partida de muchos de sus integrantes, ya sea por razones políticas (detenciones o exilio) o porque los investigadores se fueron de Chile en busca de mejores condiciones para realizar su trabajo.</a:t>
            </a:r>
          </a:p>
          <a:p>
            <a:pPr marL="0" indent="0" algn="just">
              <a:buNone/>
            </a:pPr>
            <a:r>
              <a:rPr lang="es-CL" sz="2400" dirty="0" smtClean="0"/>
              <a:t>En </a:t>
            </a:r>
            <a:r>
              <a:rPr lang="es-CL" sz="2400" dirty="0"/>
              <a:t>este contexto de violencia y temor generalizado, fueron pocos los que sacaron la voz por la defensa de la ciencia y sus estudiantes. Entre ellos destacan </a:t>
            </a:r>
            <a:r>
              <a:rPr lang="es-CL" sz="2400" dirty="0" err="1"/>
              <a:t>Hermann</a:t>
            </a:r>
            <a:r>
              <a:rPr lang="es-CL" sz="2400" dirty="0"/>
              <a:t> </a:t>
            </a:r>
            <a:r>
              <a:rPr lang="es-CL" sz="2400" dirty="0" err="1"/>
              <a:t>Niemeyer</a:t>
            </a:r>
            <a:r>
              <a:rPr lang="es-CL" sz="2400" dirty="0"/>
              <a:t> y Joaquín Luco quien, además, en 1978 fue uno de los fundadores de la Comisión Chilena de Derechos Humanos</a:t>
            </a:r>
            <a:r>
              <a:rPr lang="es-CL" sz="2400" dirty="0" smtClean="0"/>
              <a:t>.</a:t>
            </a:r>
          </a:p>
          <a:p>
            <a:pPr marL="0" indent="0" algn="just">
              <a:buNone/>
            </a:pPr>
            <a:endParaRPr lang="es-CL" sz="2400" dirty="0"/>
          </a:p>
          <a:p>
            <a:pPr marL="0" indent="0" algn="r">
              <a:buNone/>
            </a:pPr>
            <a:r>
              <a:rPr lang="es-CL" sz="2000" b="1" i="1" dirty="0" smtClean="0">
                <a:effectLst>
                  <a:outerShdw blurRad="38100" dist="38100" dir="2700000" algn="tl">
                    <a:srgbClr val="000000">
                      <a:alpha val="43137"/>
                    </a:srgbClr>
                  </a:outerShdw>
                </a:effectLst>
              </a:rPr>
              <a:t>Fuente: http</a:t>
            </a:r>
            <a:r>
              <a:rPr lang="es-CL" sz="2000" b="1" i="1" dirty="0">
                <a:effectLst>
                  <a:outerShdw blurRad="38100" dist="38100" dir="2700000" algn="tl">
                    <a:srgbClr val="000000">
                      <a:alpha val="43137"/>
                    </a:srgbClr>
                  </a:outerShdw>
                </a:effectLst>
              </a:rPr>
              <a:t>://www.memoriachilena.cl/602/w3-article-338855.html</a:t>
            </a:r>
          </a:p>
        </p:txBody>
      </p:sp>
    </p:spTree>
    <p:extLst>
      <p:ext uri="{BB962C8B-B14F-4D97-AF65-F5344CB8AC3E}">
        <p14:creationId xmlns:p14="http://schemas.microsoft.com/office/powerpoint/2010/main" val="7378918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941" y="154546"/>
            <a:ext cx="11719774" cy="1263093"/>
          </a:xfrm>
          <a:solidFill>
            <a:schemeClr val="tx1"/>
          </a:solidFill>
          <a:ln>
            <a:solidFill>
              <a:schemeClr val="tx1"/>
            </a:solidFill>
          </a:ln>
        </p:spPr>
        <p:txBody>
          <a:bodyPr>
            <a:noAutofit/>
          </a:bodyPr>
          <a:lstStyle/>
          <a:p>
            <a:r>
              <a:rPr lang="es-CL" sz="3600" dirty="0" smtClean="0">
                <a:solidFill>
                  <a:schemeClr val="bg1"/>
                </a:solidFill>
              </a:rPr>
              <a:t>“Una luz en el camino”. Científicos chilenos que en dictadura se la jugaron para seguir enseñando a los jóvenes. </a:t>
            </a:r>
            <a:endParaRPr lang="es-CL" sz="3600" dirty="0">
              <a:solidFill>
                <a:schemeClr val="bg1"/>
              </a:solidFill>
            </a:endParaRPr>
          </a:p>
        </p:txBody>
      </p:sp>
      <p:sp>
        <p:nvSpPr>
          <p:cNvPr id="8" name="Marcador de contenido 2"/>
          <p:cNvSpPr>
            <a:spLocks noGrp="1"/>
          </p:cNvSpPr>
          <p:nvPr>
            <p:ph idx="1"/>
          </p:nvPr>
        </p:nvSpPr>
        <p:spPr>
          <a:xfrm>
            <a:off x="390660" y="4172754"/>
            <a:ext cx="5546499" cy="2224229"/>
          </a:xfrm>
          <a:solidFill>
            <a:schemeClr val="tx1"/>
          </a:solidFill>
          <a:ln>
            <a:solidFill>
              <a:schemeClr val="tx1"/>
            </a:solidFill>
          </a:ln>
        </p:spPr>
        <p:txBody>
          <a:bodyPr>
            <a:normAutofit fontScale="92500"/>
          </a:bodyPr>
          <a:lstStyle/>
          <a:p>
            <a:pPr marL="0" indent="0" algn="just">
              <a:buNone/>
            </a:pPr>
            <a:r>
              <a:rPr lang="es-CL" sz="2000" dirty="0" err="1">
                <a:solidFill>
                  <a:schemeClr val="bg1"/>
                </a:solidFill>
              </a:rPr>
              <a:t>Hermann</a:t>
            </a:r>
            <a:r>
              <a:rPr lang="es-CL" sz="2000" dirty="0">
                <a:solidFill>
                  <a:schemeClr val="bg1"/>
                </a:solidFill>
              </a:rPr>
              <a:t> </a:t>
            </a:r>
            <a:r>
              <a:rPr lang="es-CL" sz="2000" dirty="0" err="1">
                <a:solidFill>
                  <a:schemeClr val="bg1"/>
                </a:solidFill>
              </a:rPr>
              <a:t>Niemeyer</a:t>
            </a:r>
            <a:r>
              <a:rPr lang="es-CL" sz="2000" dirty="0">
                <a:solidFill>
                  <a:schemeClr val="bg1"/>
                </a:solidFill>
              </a:rPr>
              <a:t> Fernández </a:t>
            </a:r>
            <a:r>
              <a:rPr lang="es-CL" sz="2000" dirty="0" smtClean="0">
                <a:solidFill>
                  <a:schemeClr val="bg1"/>
                </a:solidFill>
              </a:rPr>
              <a:t>fue un importante científico </a:t>
            </a:r>
            <a:r>
              <a:rPr lang="es-CL" sz="2000" dirty="0">
                <a:solidFill>
                  <a:schemeClr val="bg1"/>
                </a:solidFill>
              </a:rPr>
              <a:t>chileno, impulsor de la Bioquímica en Chile. En 1983 recibe el Premio Nacional de Ciencias por aportar notablemente al avance de la bioquímica en los campos de la Bioenergética, la regulación metabólica de las enzimas y el estudio del metabolismo de la célula hepática.</a:t>
            </a:r>
          </a:p>
        </p:txBody>
      </p:sp>
      <p:pic>
        <p:nvPicPr>
          <p:cNvPr id="5122" name="Picture 2" descr="Resultado de imagen para JoaquÃ­n Luco Valenzu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7525">
            <a:off x="7638660" y="1554332"/>
            <a:ext cx="2598554" cy="32880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Hermann Niemeyer FernÃ¡nd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4328">
            <a:off x="1684523" y="1515749"/>
            <a:ext cx="2598554" cy="3396802"/>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6156101" y="4172754"/>
            <a:ext cx="5563674" cy="22242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000" dirty="0"/>
              <a:t>Joaquín Luco Valenzuela, médico y científico chileno. Premio Nacional de Ciencias 1975. Estudió a la Facultad de Medicina de la Universidad de Chile y se tituló el año </a:t>
            </a:r>
            <a:r>
              <a:rPr lang="es-CL" sz="2000" dirty="0" smtClean="0"/>
              <a:t>1936. Realizó </a:t>
            </a:r>
            <a:r>
              <a:rPr lang="es-CL" sz="2000" dirty="0"/>
              <a:t>un postdoctorado en la Universidad de Harvard, Estados Unidos, entre 1937 y 1938 con Walter </a:t>
            </a:r>
            <a:r>
              <a:rPr lang="es-CL" sz="2000" dirty="0" err="1"/>
              <a:t>Cannon</a:t>
            </a:r>
            <a:r>
              <a:rPr lang="es-CL" sz="2000" dirty="0"/>
              <a:t> y Arturo </a:t>
            </a:r>
            <a:r>
              <a:rPr lang="es-CL" sz="2000" dirty="0" err="1"/>
              <a:t>Rosenbluth</a:t>
            </a:r>
            <a:r>
              <a:rPr lang="es-CL" sz="2000" dirty="0"/>
              <a:t>.</a:t>
            </a:r>
          </a:p>
        </p:txBody>
      </p:sp>
    </p:spTree>
    <p:extLst>
      <p:ext uri="{BB962C8B-B14F-4D97-AF65-F5344CB8AC3E}">
        <p14:creationId xmlns:p14="http://schemas.microsoft.com/office/powerpoint/2010/main" val="11812113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57577"/>
            <a:ext cx="10972800" cy="875764"/>
          </a:xfrm>
          <a:solidFill>
            <a:schemeClr val="bg1">
              <a:lumMod val="65000"/>
            </a:schemeClr>
          </a:solidFill>
          <a:ln>
            <a:solidFill>
              <a:schemeClr val="bg1">
                <a:lumMod val="65000"/>
              </a:schemeClr>
            </a:solidFill>
          </a:ln>
        </p:spPr>
        <p:txBody>
          <a:bodyPr>
            <a:norm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La Vicaría de la Solidaridad (1973-1992)</a:t>
            </a:r>
          </a:p>
        </p:txBody>
      </p:sp>
      <p:sp>
        <p:nvSpPr>
          <p:cNvPr id="3" name="Marcador de contenido 2"/>
          <p:cNvSpPr>
            <a:spLocks noGrp="1"/>
          </p:cNvSpPr>
          <p:nvPr>
            <p:ph idx="1"/>
          </p:nvPr>
        </p:nvSpPr>
        <p:spPr>
          <a:xfrm>
            <a:off x="609600" y="1313645"/>
            <a:ext cx="10972800" cy="4812519"/>
          </a:xfrm>
        </p:spPr>
        <p:txBody>
          <a:bodyPr>
            <a:noAutofit/>
          </a:bodyPr>
          <a:lstStyle/>
          <a:p>
            <a:pPr algn="just"/>
            <a:r>
              <a:rPr lang="es-CL" sz="2230" dirty="0" smtClean="0"/>
              <a:t>Durante la dictadura chilena, surgen organismos en defensa </a:t>
            </a:r>
            <a:r>
              <a:rPr lang="es-CL" sz="2230" dirty="0"/>
              <a:t>de los derechos </a:t>
            </a:r>
            <a:r>
              <a:rPr lang="es-CL" sz="2230" dirty="0" smtClean="0"/>
              <a:t>humanos, ellos alzaron </a:t>
            </a:r>
            <a:r>
              <a:rPr lang="es-CL" sz="2230" dirty="0"/>
              <a:t>la voz </a:t>
            </a:r>
            <a:r>
              <a:rPr lang="es-CL" sz="2230" dirty="0" smtClean="0"/>
              <a:t>con el fin de denunciar </a:t>
            </a:r>
            <a:r>
              <a:rPr lang="es-CL" sz="2230" dirty="0"/>
              <a:t>la represión y apoyar a los perseguidos. </a:t>
            </a:r>
            <a:endParaRPr lang="es-CL" sz="2230" dirty="0" smtClean="0"/>
          </a:p>
          <a:p>
            <a:pPr algn="just"/>
            <a:r>
              <a:rPr lang="es-CL" sz="2230" dirty="0" smtClean="0"/>
              <a:t>La institución más importante </a:t>
            </a:r>
            <a:r>
              <a:rPr lang="es-CL" sz="2230" dirty="0"/>
              <a:t>fue la </a:t>
            </a:r>
            <a:r>
              <a:rPr lang="es-CL" sz="2230" dirty="0" smtClean="0"/>
              <a:t>Vicaría de la Solidaridad, creada el 1 de enero de </a:t>
            </a:r>
            <a:r>
              <a:rPr lang="es-CL" sz="2230" dirty="0"/>
              <a:t>1976 por el Arzobispo de </a:t>
            </a:r>
            <a:r>
              <a:rPr lang="es-CL" sz="2230" dirty="0" smtClean="0"/>
              <a:t>Santiago Raúl </a:t>
            </a:r>
            <a:r>
              <a:rPr lang="es-CL" sz="2230" dirty="0"/>
              <a:t>Silva </a:t>
            </a:r>
            <a:r>
              <a:rPr lang="es-CL" sz="2230" dirty="0" smtClean="0"/>
              <a:t>Henríquez y ligada a la Iglesia católica.</a:t>
            </a:r>
          </a:p>
          <a:p>
            <a:pPr algn="just"/>
            <a:r>
              <a:rPr lang="es-CL" sz="2230" dirty="0" smtClean="0"/>
              <a:t>La Vicaría otorgó </a:t>
            </a:r>
            <a:r>
              <a:rPr lang="es-CL" sz="2230" dirty="0"/>
              <a:t>asistencia jurídica, económica, técnica y espiritual a las víctimas de la violencia de Estado y sus </a:t>
            </a:r>
            <a:r>
              <a:rPr lang="es-CL" sz="2230" dirty="0" smtClean="0"/>
              <a:t>familias.</a:t>
            </a:r>
          </a:p>
          <a:p>
            <a:pPr algn="just"/>
            <a:r>
              <a:rPr lang="es-CL" sz="2230" dirty="0" smtClean="0"/>
              <a:t>Esta </a:t>
            </a:r>
            <a:r>
              <a:rPr lang="es-CL" sz="2230" dirty="0"/>
              <a:t>institución se dedicó a recopilar información sobre torturas, muertes y desapariciones de los perseguidos políticos, hechos que denunciaba en sus informes </a:t>
            </a:r>
            <a:r>
              <a:rPr lang="es-CL" sz="2230" dirty="0" smtClean="0"/>
              <a:t>mensuales.</a:t>
            </a:r>
          </a:p>
          <a:p>
            <a:pPr algn="just"/>
            <a:r>
              <a:rPr lang="es-CL" sz="2230" dirty="0" smtClean="0"/>
              <a:t>Las acciones emprendidas por la Vicaría, fueron una piedra en al zapato para la dictadura, como para sus organismos </a:t>
            </a:r>
            <a:r>
              <a:rPr lang="es-CL" sz="2230" dirty="0"/>
              <a:t>de </a:t>
            </a:r>
            <a:r>
              <a:rPr lang="es-CL" sz="2230" dirty="0" smtClean="0"/>
              <a:t>seguridad. Por esta razón, los miembros de la vicaría fueron </a:t>
            </a:r>
            <a:r>
              <a:rPr lang="es-CL" sz="2230" dirty="0"/>
              <a:t>amenazados, perseguidos judicialmente, exiliados, encarcelados e incluso asesinados como fue el caso del jefe del departamento de análisis, José Manuel Parada, en 1985</a:t>
            </a:r>
            <a:r>
              <a:rPr lang="es-CL" sz="2230" dirty="0" smtClean="0"/>
              <a:t>.</a:t>
            </a:r>
            <a:endParaRPr lang="es-CL" sz="2230" dirty="0"/>
          </a:p>
        </p:txBody>
      </p:sp>
    </p:spTree>
    <p:extLst>
      <p:ext uri="{BB962C8B-B14F-4D97-AF65-F5344CB8AC3E}">
        <p14:creationId xmlns:p14="http://schemas.microsoft.com/office/powerpoint/2010/main" val="9659763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6519" y="169784"/>
            <a:ext cx="11337701" cy="847647"/>
          </a:xfrm>
          <a:solidFill>
            <a:schemeClr val="tx1"/>
          </a:solidFill>
          <a:ln>
            <a:solidFill>
              <a:schemeClr val="tx1"/>
            </a:solidFill>
          </a:ln>
        </p:spPr>
        <p:txBody>
          <a:bodyPr>
            <a:noAutofit/>
          </a:bodyPr>
          <a:lstStyle/>
          <a:p>
            <a:r>
              <a:rPr lang="es-CL" sz="4000" b="1" i="1" dirty="0" smtClean="0">
                <a:solidFill>
                  <a:schemeClr val="bg1"/>
                </a:solidFill>
                <a:effectLst>
                  <a:outerShdw blurRad="38100" dist="38100" dir="2700000" algn="tl">
                    <a:srgbClr val="000000">
                      <a:alpha val="43137"/>
                    </a:srgbClr>
                  </a:outerShdw>
                </a:effectLst>
              </a:rPr>
              <a:t>El Cardenal del Pueblo y la Vicaría de la Solidaridad</a:t>
            </a:r>
            <a:endParaRPr lang="es-CL" sz="4000" b="1" i="1" dirty="0">
              <a:solidFill>
                <a:schemeClr val="bg1"/>
              </a:solidFill>
              <a:effectLst>
                <a:outerShdw blurRad="38100" dist="38100" dir="2700000" algn="tl">
                  <a:srgbClr val="000000">
                    <a:alpha val="43137"/>
                  </a:srgbClr>
                </a:outerShdw>
              </a:effectLst>
            </a:endParaRPr>
          </a:p>
        </p:txBody>
      </p:sp>
      <p:pic>
        <p:nvPicPr>
          <p:cNvPr id="6148" name="Picture 4"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420" y="3951301"/>
            <a:ext cx="6536229" cy="238973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7222" y="3951301"/>
            <a:ext cx="4424474" cy="23897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cambio21.cl/image/59d7bb75cd49b066c41955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03" y="1171977"/>
            <a:ext cx="7334250" cy="265304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587222" y="6033262"/>
            <a:ext cx="4424474" cy="307777"/>
          </a:xfrm>
          <a:prstGeom prst="rect">
            <a:avLst/>
          </a:prstGeom>
          <a:solidFill>
            <a:schemeClr val="tx1"/>
          </a:solidFill>
          <a:ln>
            <a:solidFill>
              <a:schemeClr val="tx1"/>
            </a:solidFill>
          </a:ln>
        </p:spPr>
        <p:txBody>
          <a:bodyPr wrap="square">
            <a:spAutoFit/>
          </a:bodyPr>
          <a:lstStyle/>
          <a:p>
            <a:pPr algn="ctr"/>
            <a:r>
              <a:rPr lang="es-CL" sz="1400" b="1" i="1" dirty="0">
                <a:solidFill>
                  <a:srgbClr val="FFFFFF"/>
                </a:solidFill>
                <a:effectLst>
                  <a:outerShdw blurRad="38100" dist="38100" dir="2700000" algn="tl">
                    <a:srgbClr val="000000">
                      <a:alpha val="43137"/>
                    </a:srgbClr>
                  </a:outerShdw>
                </a:effectLst>
                <a:latin typeface="Roboto"/>
              </a:rPr>
              <a:t>Vicaría de la Solidaridad, </a:t>
            </a:r>
            <a:r>
              <a:rPr lang="es-CL" sz="1400" b="1" i="1" dirty="0" smtClean="0">
                <a:solidFill>
                  <a:srgbClr val="FFFFFF"/>
                </a:solidFill>
                <a:effectLst>
                  <a:outerShdw blurRad="38100" dist="38100" dir="2700000" algn="tl">
                    <a:srgbClr val="000000">
                      <a:alpha val="43137"/>
                    </a:srgbClr>
                  </a:outerShdw>
                </a:effectLst>
                <a:latin typeface="Roboto"/>
              </a:rPr>
              <a:t>FIC Valdivia </a:t>
            </a:r>
            <a:r>
              <a:rPr lang="es-CL" sz="1400" b="1" i="1" dirty="0">
                <a:solidFill>
                  <a:srgbClr val="FFFFFF"/>
                </a:solidFill>
                <a:effectLst>
                  <a:outerShdw blurRad="38100" dist="38100" dir="2700000" algn="tl">
                    <a:srgbClr val="000000">
                      <a:alpha val="43137"/>
                    </a:srgbClr>
                  </a:outerShdw>
                </a:effectLst>
                <a:latin typeface="Roboto"/>
              </a:rPr>
              <a:t>(c)</a:t>
            </a:r>
            <a:endParaRPr lang="es-CL" sz="1400" b="1" i="1" dirty="0">
              <a:effectLst>
                <a:outerShdw blurRad="38100" dist="38100" dir="2700000" algn="tl">
                  <a:srgbClr val="000000">
                    <a:alpha val="43137"/>
                  </a:srgbClr>
                </a:outerShdw>
              </a:effectLst>
            </a:endParaRPr>
          </a:p>
        </p:txBody>
      </p:sp>
      <p:sp>
        <p:nvSpPr>
          <p:cNvPr id="6" name="Rectángulo 5"/>
          <p:cNvSpPr/>
          <p:nvPr/>
        </p:nvSpPr>
        <p:spPr>
          <a:xfrm>
            <a:off x="199420" y="6033262"/>
            <a:ext cx="6521783" cy="307777"/>
          </a:xfrm>
          <a:prstGeom prst="rect">
            <a:avLst/>
          </a:prstGeom>
          <a:solidFill>
            <a:schemeClr val="tx1"/>
          </a:solidFill>
          <a:ln>
            <a:solidFill>
              <a:schemeClr val="tx1"/>
            </a:solidFill>
          </a:ln>
        </p:spPr>
        <p:txBody>
          <a:bodyPr wrap="square">
            <a:spAutoFit/>
          </a:bodyPr>
          <a:lstStyle/>
          <a:p>
            <a:pPr algn="ctr"/>
            <a:r>
              <a:rPr lang="es-CL" sz="1400" b="1" i="1" dirty="0">
                <a:solidFill>
                  <a:schemeClr val="bg1"/>
                </a:solidFill>
                <a:effectLst>
                  <a:outerShdw blurRad="38100" dist="38100" dir="2700000" algn="tl">
                    <a:srgbClr val="000000">
                      <a:alpha val="43137"/>
                    </a:srgbClr>
                  </a:outerShdw>
                </a:effectLst>
                <a:latin typeface="arial" panose="020B0604020202020204" pitchFamily="34" charset="0"/>
              </a:rPr>
              <a:t>Manifestación de los trabajadores de la Vicaría de la Solidaridad, </a:t>
            </a:r>
            <a:r>
              <a:rPr lang="es-CL" sz="1400" b="1" i="1" dirty="0" err="1">
                <a:solidFill>
                  <a:schemeClr val="bg1"/>
                </a:solidFill>
                <a:effectLst>
                  <a:outerShdw blurRad="38100" dist="38100" dir="2700000" algn="tl">
                    <a:srgbClr val="000000">
                      <a:alpha val="43137"/>
                    </a:srgbClr>
                  </a:outerShdw>
                </a:effectLst>
                <a:latin typeface="arial" panose="020B0604020202020204" pitchFamily="34" charset="0"/>
              </a:rPr>
              <a:t>ca</a:t>
            </a:r>
            <a:r>
              <a:rPr lang="es-CL" sz="1400" b="1" i="1" dirty="0">
                <a:solidFill>
                  <a:schemeClr val="bg1"/>
                </a:solidFill>
                <a:effectLst>
                  <a:outerShdw blurRad="38100" dist="38100" dir="2700000" algn="tl">
                    <a:srgbClr val="000000">
                      <a:alpha val="43137"/>
                    </a:srgbClr>
                  </a:outerShdw>
                </a:effectLst>
                <a:latin typeface="arial" panose="020B0604020202020204" pitchFamily="34" charset="0"/>
              </a:rPr>
              <a:t>. 1986</a:t>
            </a:r>
            <a:endParaRPr lang="es-CL" sz="1400" b="1" i="1" dirty="0">
              <a:solidFill>
                <a:schemeClr val="bg1"/>
              </a:solidFill>
              <a:effectLst>
                <a:outerShdw blurRad="38100" dist="38100" dir="2700000" algn="tl">
                  <a:srgbClr val="000000">
                    <a:alpha val="43137"/>
                  </a:srgbClr>
                </a:outerShdw>
              </a:effectLst>
            </a:endParaRPr>
          </a:p>
        </p:txBody>
      </p:sp>
      <p:sp>
        <p:nvSpPr>
          <p:cNvPr id="7" name="Rectángulo 6"/>
          <p:cNvSpPr/>
          <p:nvPr/>
        </p:nvSpPr>
        <p:spPr>
          <a:xfrm>
            <a:off x="2411703" y="3606084"/>
            <a:ext cx="7334250" cy="2189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i="1">
                <a:effectLst>
                  <a:outerShdw blurRad="38100" dist="38100" dir="2700000" algn="tl">
                    <a:srgbClr val="000000">
                      <a:alpha val="43137"/>
                    </a:srgbClr>
                  </a:outerShdw>
                </a:effectLst>
              </a:rPr>
              <a:t>Cardenal, Raúl Silva Henríquez, visita a estudiantes que permanecen en huelga de hambre</a:t>
            </a:r>
          </a:p>
        </p:txBody>
      </p:sp>
    </p:spTree>
    <p:extLst>
      <p:ext uri="{BB962C8B-B14F-4D97-AF65-F5344CB8AC3E}">
        <p14:creationId xmlns:p14="http://schemas.microsoft.com/office/powerpoint/2010/main" val="37351206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820" y="274639"/>
            <a:ext cx="11745532" cy="820065"/>
          </a:xfrm>
          <a:solidFill>
            <a:schemeClr val="bg1">
              <a:lumMod val="65000"/>
            </a:schemeClr>
          </a:solidFill>
          <a:ln>
            <a:solidFill>
              <a:schemeClr val="bg1">
                <a:lumMod val="65000"/>
              </a:schemeClr>
            </a:solidFill>
          </a:ln>
        </p:spPr>
        <p:txBody>
          <a:bodyPr>
            <a:normAutofit/>
          </a:bodyPr>
          <a:lstStyle/>
          <a:p>
            <a:r>
              <a:rPr lang="es-CL" sz="4000" b="1" i="1" dirty="0" smtClean="0">
                <a:effectLst>
                  <a:outerShdw blurRad="38100" dist="38100" dir="2700000" algn="tl">
                    <a:srgbClr val="000000">
                      <a:alpha val="43137"/>
                    </a:srgbClr>
                  </a:outerShdw>
                </a:effectLst>
                <a:latin typeface="Cooper Black" panose="0208090404030B020404" pitchFamily="18" charset="0"/>
              </a:rPr>
              <a:t>Transformación </a:t>
            </a:r>
            <a:r>
              <a:rPr lang="es-CL" sz="4000" b="1" i="1" dirty="0">
                <a:effectLst>
                  <a:outerShdw blurRad="38100" dist="38100" dir="2700000" algn="tl">
                    <a:srgbClr val="000000">
                      <a:alpha val="43137"/>
                    </a:srgbClr>
                  </a:outerShdw>
                </a:effectLst>
                <a:latin typeface="Cooper Black" panose="0208090404030B020404" pitchFamily="18" charset="0"/>
              </a:rPr>
              <a:t>económica </a:t>
            </a:r>
            <a:r>
              <a:rPr lang="es-CL" sz="4000" b="1" i="1" dirty="0" smtClean="0">
                <a:effectLst>
                  <a:outerShdw blurRad="38100" dist="38100" dir="2700000" algn="tl">
                    <a:srgbClr val="000000">
                      <a:alpha val="43137"/>
                    </a:srgbClr>
                  </a:outerShdw>
                </a:effectLst>
                <a:latin typeface="Cooper Black" panose="0208090404030B020404" pitchFamily="18" charset="0"/>
              </a:rPr>
              <a:t>en Chile 1973</a:t>
            </a:r>
            <a:endParaRPr lang="es-CL" sz="4000" b="1" i="1" dirty="0">
              <a:effectLst>
                <a:outerShdw blurRad="38100" dist="38100" dir="2700000" algn="tl">
                  <a:srgbClr val="000000">
                    <a:alpha val="43137"/>
                  </a:srgbClr>
                </a:outerShdw>
              </a:effectLst>
              <a:latin typeface="Cooper Black" panose="0208090404030B020404" pitchFamily="18" charset="0"/>
            </a:endParaRPr>
          </a:p>
        </p:txBody>
      </p:sp>
      <p:sp>
        <p:nvSpPr>
          <p:cNvPr id="3" name="Marcador de contenido 2"/>
          <p:cNvSpPr>
            <a:spLocks noGrp="1"/>
          </p:cNvSpPr>
          <p:nvPr>
            <p:ph idx="1"/>
          </p:nvPr>
        </p:nvSpPr>
        <p:spPr>
          <a:xfrm>
            <a:off x="231820" y="1210614"/>
            <a:ext cx="11745532" cy="5177307"/>
          </a:xfrm>
        </p:spPr>
        <p:txBody>
          <a:bodyPr>
            <a:noAutofit/>
          </a:bodyPr>
          <a:lstStyle/>
          <a:p>
            <a:pPr algn="just"/>
            <a:r>
              <a:rPr lang="es-CL" sz="2100" dirty="0" smtClean="0"/>
              <a:t>Con el golpe </a:t>
            </a:r>
            <a:r>
              <a:rPr lang="es-CL" sz="2100" dirty="0"/>
              <a:t>de Estado </a:t>
            </a:r>
            <a:r>
              <a:rPr lang="es-CL" sz="2100" dirty="0" smtClean="0"/>
              <a:t>del </a:t>
            </a:r>
            <a:r>
              <a:rPr lang="es-CL" sz="2100" dirty="0"/>
              <a:t>11 de septiembre de </a:t>
            </a:r>
            <a:r>
              <a:rPr lang="es-CL" sz="2100" dirty="0" smtClean="0"/>
              <a:t>1973 y la instauración del régimen militar, se pone en </a:t>
            </a:r>
            <a:r>
              <a:rPr lang="es-CL" sz="2100" dirty="0"/>
              <a:t>marcha de una nueva política económica, hasta el momento no aplicada en el país</a:t>
            </a:r>
            <a:r>
              <a:rPr lang="es-CL" sz="2100" dirty="0" smtClean="0"/>
              <a:t>.</a:t>
            </a:r>
          </a:p>
          <a:p>
            <a:pPr algn="just"/>
            <a:r>
              <a:rPr lang="es-CL" sz="2100" dirty="0" smtClean="0"/>
              <a:t>Los fundamentos teóricos para la política económica implementada desde 1974 </a:t>
            </a:r>
            <a:r>
              <a:rPr lang="es-CL" sz="2100" dirty="0"/>
              <a:t>por la </a:t>
            </a:r>
            <a:r>
              <a:rPr lang="es-CL" sz="2100" dirty="0" smtClean="0"/>
              <a:t>dictadura, se </a:t>
            </a:r>
            <a:r>
              <a:rPr lang="es-CL" sz="2100" dirty="0"/>
              <a:t>pueden encontrar en </a:t>
            </a:r>
            <a:r>
              <a:rPr lang="es-CL" sz="2100" dirty="0" smtClean="0"/>
              <a:t>libro “El ladrillo”. Este </a:t>
            </a:r>
            <a:r>
              <a:rPr lang="es-CL" sz="2100" dirty="0"/>
              <a:t>documento establece las pautas del sistema económico de libre </a:t>
            </a:r>
            <a:r>
              <a:rPr lang="es-CL" sz="2100" dirty="0" smtClean="0"/>
              <a:t>mercado que macará la economía nacional hasta nuestros días. El texto fue elaborado por los economistas </a:t>
            </a:r>
            <a:r>
              <a:rPr lang="es-CL" sz="2100" dirty="0"/>
              <a:t>Andrés Sanfuentes, Juan </a:t>
            </a:r>
            <a:r>
              <a:rPr lang="es-CL" sz="2100" dirty="0" err="1"/>
              <a:t>Villarzú</a:t>
            </a:r>
            <a:r>
              <a:rPr lang="es-CL" sz="2100" dirty="0"/>
              <a:t> y José Luis Zabala </a:t>
            </a:r>
            <a:r>
              <a:rPr lang="es-CL" sz="2100" dirty="0" smtClean="0"/>
              <a:t>Ponce. </a:t>
            </a:r>
          </a:p>
          <a:p>
            <a:pPr algn="just"/>
            <a:r>
              <a:rPr lang="es-CL" sz="2100" dirty="0"/>
              <a:t>La primera etapa del modelo neoliberal chileno, que comprendió los años 1974 a 1982, se caracterizó por una férrea ortodoxia de los postulados liberales suscritos por los Chicago </a:t>
            </a:r>
            <a:r>
              <a:rPr lang="es-CL" sz="2100" dirty="0" err="1" smtClean="0"/>
              <a:t>boys</a:t>
            </a:r>
            <a:r>
              <a:rPr lang="es-CL" sz="2100" dirty="0" smtClean="0"/>
              <a:t> (término para definir a jóvenes economistas de la Universidad Católica </a:t>
            </a:r>
            <a:r>
              <a:rPr lang="es-CL" sz="2100" dirty="0"/>
              <a:t>y Universidad de </a:t>
            </a:r>
            <a:r>
              <a:rPr lang="es-CL" sz="2100" dirty="0" smtClean="0"/>
              <a:t>Chile que hicieron sus post-grados en la Universidad de Chicago EE.UU).</a:t>
            </a:r>
          </a:p>
          <a:p>
            <a:pPr algn="just"/>
            <a:r>
              <a:rPr lang="es-CL" sz="2100" dirty="0" smtClean="0"/>
              <a:t>Lo anterior se tradujo en una extrema </a:t>
            </a:r>
            <a:r>
              <a:rPr lang="es-CL" sz="2100" dirty="0"/>
              <a:t>liberalización de las </a:t>
            </a:r>
            <a:r>
              <a:rPr lang="es-CL" sz="2100" dirty="0" smtClean="0"/>
              <a:t>importaciones</a:t>
            </a:r>
            <a:r>
              <a:rPr lang="es-CL" sz="2100" dirty="0"/>
              <a:t>, </a:t>
            </a:r>
            <a:r>
              <a:rPr lang="es-CL" sz="2100" dirty="0" smtClean="0"/>
              <a:t>políticas anti-inflacionarias, reformas al sistema </a:t>
            </a:r>
            <a:r>
              <a:rPr lang="es-CL" sz="2100" dirty="0"/>
              <a:t>financiero y la apertura comercial hacia el </a:t>
            </a:r>
            <a:r>
              <a:rPr lang="es-CL" sz="2100" dirty="0" smtClean="0"/>
              <a:t>exterior.</a:t>
            </a:r>
          </a:p>
          <a:p>
            <a:pPr algn="just"/>
            <a:r>
              <a:rPr lang="es-CL" sz="2100" dirty="0" smtClean="0"/>
              <a:t>Todas estas políticas llevaron a un índice de desempleo, disminución de salarios, quiebre de grandes empresas como la Refinería de Azúcar CRAV de Viña del Mar.</a:t>
            </a:r>
          </a:p>
          <a:p>
            <a:pPr algn="just"/>
            <a:r>
              <a:rPr lang="es-CL" sz="2100" dirty="0" smtClean="0"/>
              <a:t>Estas </a:t>
            </a:r>
            <a:r>
              <a:rPr lang="es-CL" sz="2100" dirty="0"/>
              <a:t>políticas llevaron </a:t>
            </a:r>
            <a:r>
              <a:rPr lang="es-CL" sz="2100" dirty="0" smtClean="0"/>
              <a:t>a una crisis económica entre los años 1982-1983.</a:t>
            </a:r>
            <a:endParaRPr lang="es-CL" sz="2100" dirty="0"/>
          </a:p>
        </p:txBody>
      </p:sp>
    </p:spTree>
    <p:extLst>
      <p:ext uri="{BB962C8B-B14F-4D97-AF65-F5344CB8AC3E}">
        <p14:creationId xmlns:p14="http://schemas.microsoft.com/office/powerpoint/2010/main" val="14422659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3" y="849313"/>
            <a:ext cx="40767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Marcador de contenido 2"/>
          <p:cNvSpPr>
            <a:spLocks noGrp="1"/>
          </p:cNvSpPr>
          <p:nvPr>
            <p:ph idx="1"/>
          </p:nvPr>
        </p:nvSpPr>
        <p:spPr>
          <a:xfrm>
            <a:off x="5995988" y="849313"/>
            <a:ext cx="5211762" cy="2508250"/>
          </a:xfrm>
        </p:spPr>
        <p:txBody>
          <a:bodyPr/>
          <a:lstStyle/>
          <a:p>
            <a:r>
              <a:rPr lang="es-CL" altLang="en-US" dirty="0" smtClean="0">
                <a:solidFill>
                  <a:srgbClr val="002060"/>
                </a:solidFill>
              </a:rPr>
              <a:t>Ramo: Historia y Geografía,</a:t>
            </a:r>
          </a:p>
          <a:p>
            <a:r>
              <a:rPr lang="es-CL" altLang="en-US" dirty="0" smtClean="0">
                <a:solidFill>
                  <a:srgbClr val="002060"/>
                </a:solidFill>
              </a:rPr>
              <a:t>Profesora: Marlene Cerič</a:t>
            </a:r>
          </a:p>
          <a:p>
            <a:r>
              <a:rPr lang="es-CL" altLang="en-US" dirty="0" smtClean="0">
                <a:solidFill>
                  <a:srgbClr val="002060"/>
                </a:solidFill>
              </a:rPr>
              <a:t>Curso:3º </a:t>
            </a:r>
            <a:r>
              <a:rPr lang="es-CL" altLang="en-US" dirty="0">
                <a:solidFill>
                  <a:srgbClr val="002060"/>
                </a:solidFill>
              </a:rPr>
              <a:t>A</a:t>
            </a:r>
            <a:r>
              <a:rPr lang="es-CL" altLang="en-US" dirty="0" smtClean="0">
                <a:solidFill>
                  <a:srgbClr val="002060"/>
                </a:solidFill>
              </a:rPr>
              <a:t>ño Medio plan común</a:t>
            </a:r>
          </a:p>
          <a:p>
            <a:r>
              <a:rPr lang="es-CL" altLang="en-US" dirty="0" smtClean="0">
                <a:solidFill>
                  <a:srgbClr val="002060"/>
                </a:solidFill>
              </a:rPr>
              <a:t>“Educación Ciudadana”</a:t>
            </a:r>
            <a:endParaRPr lang="es-CL" altLang="en-US" dirty="0" smtClean="0">
              <a:solidFill>
                <a:srgbClr val="002060"/>
              </a:solidFill>
            </a:endParaRPr>
          </a:p>
          <a:p>
            <a:r>
              <a:rPr lang="es-CL" altLang="en-US" dirty="0" smtClean="0">
                <a:solidFill>
                  <a:srgbClr val="002060"/>
                </a:solidFill>
              </a:rPr>
              <a:t>Colegio : El Roble, Santo Domingo.</a:t>
            </a:r>
          </a:p>
          <a:p>
            <a:endParaRPr lang="es-CL" altLang="en-US" dirty="0" smtClean="0">
              <a:solidFill>
                <a:srgbClr val="FFFF00"/>
              </a:solidFill>
            </a:endParaRPr>
          </a:p>
          <a:p>
            <a:endParaRPr lang="es-CL" altLang="en-US" dirty="0" smtClean="0">
              <a:solidFill>
                <a:srgbClr val="FFFF00"/>
              </a:solidFill>
            </a:endParaRPr>
          </a:p>
          <a:p>
            <a:endParaRPr lang="en-US" altLang="en-US" dirty="0" smtClean="0">
              <a:solidFill>
                <a:srgbClr val="FFFF00"/>
              </a:solidFill>
            </a:endParaRPr>
          </a:p>
        </p:txBody>
      </p:sp>
    </p:spTree>
    <p:extLst>
      <p:ext uri="{BB962C8B-B14F-4D97-AF65-F5344CB8AC3E}">
        <p14:creationId xmlns:p14="http://schemas.microsoft.com/office/powerpoint/2010/main" val="32173798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850006"/>
          </a:xfrm>
          <a:solidFill>
            <a:schemeClr val="tx1"/>
          </a:solidFill>
          <a:ln>
            <a:solidFill>
              <a:schemeClr val="tx1"/>
            </a:solidFill>
          </a:ln>
        </p:spPr>
        <p:txBody>
          <a:bodyPr>
            <a:normAutofit/>
          </a:bodyPr>
          <a:lstStyle/>
          <a:p>
            <a:r>
              <a:rPr lang="es-CL" sz="3600" b="1" i="1" dirty="0" smtClean="0">
                <a:solidFill>
                  <a:schemeClr val="bg1"/>
                </a:solidFill>
                <a:effectLst>
                  <a:outerShdw blurRad="38100" dist="38100" dir="2700000" algn="tl">
                    <a:srgbClr val="000000">
                      <a:alpha val="43137"/>
                    </a:srgbClr>
                  </a:outerShdw>
                </a:effectLst>
                <a:latin typeface="Cooper Black" panose="0208090404030B020404" pitchFamily="18" charset="0"/>
              </a:rPr>
              <a:t>Los Chicago </a:t>
            </a:r>
            <a:r>
              <a:rPr lang="es-CL" sz="3600" b="1" i="1" dirty="0" err="1" smtClean="0">
                <a:solidFill>
                  <a:schemeClr val="bg1"/>
                </a:solidFill>
                <a:effectLst>
                  <a:outerShdw blurRad="38100" dist="38100" dir="2700000" algn="tl">
                    <a:srgbClr val="000000">
                      <a:alpha val="43137"/>
                    </a:srgbClr>
                  </a:outerShdw>
                </a:effectLst>
                <a:latin typeface="Cooper Black" panose="0208090404030B020404" pitchFamily="18" charset="0"/>
              </a:rPr>
              <a:t>Boys</a:t>
            </a:r>
            <a:r>
              <a:rPr lang="es-CL" sz="3600" b="1" i="1" dirty="0" smtClean="0">
                <a:solidFill>
                  <a:schemeClr val="bg1"/>
                </a:solidFill>
                <a:effectLst>
                  <a:outerShdw blurRad="38100" dist="38100" dir="2700000" algn="tl">
                    <a:srgbClr val="000000">
                      <a:alpha val="43137"/>
                    </a:srgbClr>
                  </a:outerShdw>
                </a:effectLst>
                <a:latin typeface="Cooper Black" panose="0208090404030B020404" pitchFamily="18" charset="0"/>
              </a:rPr>
              <a:t> crearon el Chile en el que vives</a:t>
            </a:r>
            <a:endParaRPr lang="es-CL" sz="3600" b="1" i="1" dirty="0">
              <a:solidFill>
                <a:schemeClr val="bg1"/>
              </a:solidFill>
              <a:effectLst>
                <a:outerShdw blurRad="38100" dist="38100" dir="2700000" algn="tl">
                  <a:srgbClr val="000000">
                    <a:alpha val="43137"/>
                  </a:srgbClr>
                </a:outerShdw>
              </a:effectLst>
              <a:latin typeface="Cooper Black" panose="0208090404030B020404" pitchFamily="18" charset="0"/>
            </a:endParaRPr>
          </a:p>
        </p:txBody>
      </p:sp>
      <p:pic>
        <p:nvPicPr>
          <p:cNvPr id="7170" name="Picture 2" descr="http://galaxiaup.com/wp-content/uploads/2016/03/ChicagoBoys_Editando-cop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50006"/>
            <a:ext cx="12192000" cy="414699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4997002"/>
            <a:ext cx="12192000" cy="1860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000" dirty="0"/>
              <a:t>En plena Guerra Fría la Universidad de Chicago becó a un grupo de estudiantes chilenos para ir a estudiar economía bajo las enseñanzas de </a:t>
            </a:r>
            <a:r>
              <a:rPr lang="es-CL" sz="2000" dirty="0" smtClean="0"/>
              <a:t>“Milton Friedman” </a:t>
            </a:r>
            <a:r>
              <a:rPr lang="es-CL" i="1" dirty="0" smtClean="0"/>
              <a:t>(economista </a:t>
            </a:r>
            <a:r>
              <a:rPr lang="es-CL" i="1" dirty="0"/>
              <a:t>estadounidense de origen </a:t>
            </a:r>
            <a:r>
              <a:rPr lang="es-CL" i="1" dirty="0" smtClean="0"/>
              <a:t>judío, fundador </a:t>
            </a:r>
            <a:r>
              <a:rPr lang="es-CL" i="1" dirty="0"/>
              <a:t>de la teoría monetarista, según la cual las fuerzas del libre mercado son más eficientes que la intervención pública a la hora de fomentar un crecimiento económico estable sin tensiones </a:t>
            </a:r>
            <a:r>
              <a:rPr lang="es-CL" i="1" dirty="0" smtClean="0"/>
              <a:t>inflacionistas)</a:t>
            </a:r>
            <a:r>
              <a:rPr lang="es-CL" sz="2000" dirty="0" smtClean="0"/>
              <a:t>. </a:t>
            </a:r>
            <a:r>
              <a:rPr lang="es-CL" sz="2000" dirty="0"/>
              <a:t>20 años después, </a:t>
            </a:r>
            <a:r>
              <a:rPr lang="es-CL" sz="2000" dirty="0" smtClean="0"/>
              <a:t>y en </a:t>
            </a:r>
            <a:r>
              <a:rPr lang="es-CL" sz="2000" dirty="0"/>
              <a:t>plena dictadura, cambiaron el destino de Chile y lo convirtieron en el bastión del neoliberalismo en el mundo.</a:t>
            </a:r>
          </a:p>
        </p:txBody>
      </p:sp>
    </p:spTree>
    <p:extLst>
      <p:ext uri="{BB962C8B-B14F-4D97-AF65-F5344CB8AC3E}">
        <p14:creationId xmlns:p14="http://schemas.microsoft.com/office/powerpoint/2010/main" val="8823793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87518"/>
            <a:ext cx="10972800" cy="832944"/>
          </a:xfrm>
          <a:solidFill>
            <a:schemeClr val="bg1">
              <a:lumMod val="65000"/>
            </a:schemeClr>
          </a:solidFill>
          <a:ln>
            <a:solidFill>
              <a:schemeClr val="bg1">
                <a:lumMod val="65000"/>
              </a:schemeClr>
            </a:solidFill>
          </a:ln>
        </p:spPr>
        <p:txBody>
          <a:bodyPr>
            <a:no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El Estado en el área económica y social</a:t>
            </a:r>
          </a:p>
        </p:txBody>
      </p:sp>
      <p:sp>
        <p:nvSpPr>
          <p:cNvPr id="3" name="Marcador de contenido 2"/>
          <p:cNvSpPr>
            <a:spLocks noGrp="1"/>
          </p:cNvSpPr>
          <p:nvPr>
            <p:ph idx="1"/>
          </p:nvPr>
        </p:nvSpPr>
        <p:spPr>
          <a:xfrm>
            <a:off x="609600" y="1725769"/>
            <a:ext cx="10972800" cy="4481848"/>
          </a:xfrm>
        </p:spPr>
        <p:txBody>
          <a:bodyPr>
            <a:noAutofit/>
          </a:bodyPr>
          <a:lstStyle/>
          <a:p>
            <a:pPr algn="just"/>
            <a:r>
              <a:rPr lang="es-CL" sz="2200" dirty="0"/>
              <a:t>El </a:t>
            </a:r>
            <a:r>
              <a:rPr lang="es-CL" sz="2200" dirty="0" smtClean="0"/>
              <a:t>Estado </a:t>
            </a:r>
            <a:r>
              <a:rPr lang="es-CL" sz="2200" dirty="0"/>
              <a:t>asume un rol secundario en el campo económico, traspasando a manos privadas empresas </a:t>
            </a:r>
            <a:r>
              <a:rPr lang="es-CL" sz="2200" dirty="0" smtClean="0"/>
              <a:t>estratégicas o </a:t>
            </a:r>
            <a:r>
              <a:rPr lang="es-CL" sz="2200" dirty="0"/>
              <a:t>industrias estatales, </a:t>
            </a:r>
            <a:r>
              <a:rPr lang="es-CL" sz="2200" dirty="0" smtClean="0"/>
              <a:t>con estos se inician las llamadas </a:t>
            </a:r>
            <a:r>
              <a:rPr lang="es-CL" sz="2200" dirty="0"/>
              <a:t>"privatizaciones". </a:t>
            </a:r>
            <a:endParaRPr lang="es-CL" sz="2200" dirty="0" smtClean="0"/>
          </a:p>
          <a:p>
            <a:pPr algn="just"/>
            <a:r>
              <a:rPr lang="es-CL" sz="2200" dirty="0" smtClean="0"/>
              <a:t>Es tal la transformación económica, que son </a:t>
            </a:r>
            <a:r>
              <a:rPr lang="es-CL" sz="2200" dirty="0"/>
              <a:t>vendidas a particulares áreas tradicionalmente estatales, </a:t>
            </a:r>
            <a:r>
              <a:rPr lang="es-CL" sz="2200" dirty="0" smtClean="0"/>
              <a:t>como </a:t>
            </a:r>
            <a:r>
              <a:rPr lang="es-CL" sz="2200" dirty="0"/>
              <a:t>la educación, la salud, la previsión y los servicios públicos</a:t>
            </a:r>
            <a:r>
              <a:rPr lang="es-CL" sz="2200" dirty="0" smtClean="0"/>
              <a:t>.</a:t>
            </a:r>
          </a:p>
          <a:p>
            <a:pPr algn="just"/>
            <a:r>
              <a:rPr lang="es-CL" sz="2200" dirty="0"/>
              <a:t>La economía será organizada en torno a la libre empresa, la libre competencia y la inversión privada extranjera. </a:t>
            </a:r>
            <a:endParaRPr lang="es-CL" sz="2200" dirty="0" smtClean="0"/>
          </a:p>
          <a:p>
            <a:pPr algn="just"/>
            <a:r>
              <a:rPr lang="es-CL" sz="2200" dirty="0" smtClean="0"/>
              <a:t>Se reduce toda ayuda estatal al </a:t>
            </a:r>
            <a:r>
              <a:rPr lang="es-CL" sz="2200" dirty="0"/>
              <a:t>sector productivo o al sector de </a:t>
            </a:r>
            <a:r>
              <a:rPr lang="es-CL" sz="2200" dirty="0" smtClean="0"/>
              <a:t>servicios </a:t>
            </a:r>
            <a:r>
              <a:rPr lang="es-CL" sz="2200" dirty="0"/>
              <a:t>que </a:t>
            </a:r>
            <a:r>
              <a:rPr lang="es-CL" sz="2200" dirty="0" smtClean="0"/>
              <a:t>sea considerado competitivo </a:t>
            </a:r>
            <a:r>
              <a:rPr lang="es-CL" sz="2200" dirty="0"/>
              <a:t>en el mercado. </a:t>
            </a:r>
            <a:r>
              <a:rPr lang="es-CL" sz="2200" dirty="0" smtClean="0"/>
              <a:t>Todas estas medidas promocionaron fortuna y beneficio a la gran empresa privada, pero sin </a:t>
            </a:r>
            <a:r>
              <a:rPr lang="es-CL" sz="2200" dirty="0"/>
              <a:t>lugar a </a:t>
            </a:r>
            <a:r>
              <a:rPr lang="es-CL" sz="2200" dirty="0" smtClean="0"/>
              <a:t>dudas, perjudicaron enormemente a los </a:t>
            </a:r>
            <a:r>
              <a:rPr lang="es-CL" sz="2200" dirty="0"/>
              <a:t>sectores populares, causando </a:t>
            </a:r>
            <a:r>
              <a:rPr lang="es-CL" sz="2200" dirty="0" smtClean="0"/>
              <a:t>pobreza </a:t>
            </a:r>
            <a:r>
              <a:rPr lang="es-CL" sz="2200" dirty="0"/>
              <a:t>y marginalidad en las capas más </a:t>
            </a:r>
            <a:r>
              <a:rPr lang="es-CL" sz="2200" dirty="0" smtClean="0"/>
              <a:t>desprotegidas de la población.</a:t>
            </a:r>
            <a:endParaRPr lang="es-CL" sz="2200" dirty="0"/>
          </a:p>
        </p:txBody>
      </p:sp>
    </p:spTree>
    <p:extLst>
      <p:ext uri="{BB962C8B-B14F-4D97-AF65-F5344CB8AC3E}">
        <p14:creationId xmlns:p14="http://schemas.microsoft.com/office/powerpoint/2010/main" val="18260763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3.bp.blogspot.com/_qfoqiWG574o/TQ0MiGgD_PI/AAAAAAAAMtA/yyQHE9jNDpY/s640/ollacomun2.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96" t="2204" r="2191" b="1552"/>
          <a:stretch/>
        </p:blipFill>
        <p:spPr bwMode="auto">
          <a:xfrm>
            <a:off x="6087414" y="217007"/>
            <a:ext cx="5340439" cy="414828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3.bp.blogspot.com/_qfoqiWG574o/TQUKof9HMZI/AAAAAAAAMsI/DH56RWLEgeo/s640/pinochet_constitucion_19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42" y="217007"/>
            <a:ext cx="5340439" cy="414828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83841" y="4481846"/>
            <a:ext cx="10844011" cy="17644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smtClean="0"/>
              <a:t>En los inicios </a:t>
            </a:r>
            <a:r>
              <a:rPr lang="es-CL" dirty="0"/>
              <a:t>de los años </a:t>
            </a:r>
            <a:r>
              <a:rPr lang="es-CL" dirty="0" smtClean="0"/>
              <a:t>de 1980 el panorama económico se mostraba prometedor para el régimen </a:t>
            </a:r>
            <a:r>
              <a:rPr lang="es-CL" dirty="0"/>
              <a:t>de Augusto </a:t>
            </a:r>
            <a:r>
              <a:rPr lang="es-CL" dirty="0" smtClean="0"/>
              <a:t>Pinochet. Desde 1974 en adelante, el </a:t>
            </a:r>
            <a:r>
              <a:rPr lang="es-CL" dirty="0"/>
              <a:t>Gobierno </a:t>
            </a:r>
            <a:r>
              <a:rPr lang="es-CL" dirty="0" smtClean="0"/>
              <a:t>militar había </a:t>
            </a:r>
            <a:r>
              <a:rPr lang="es-CL" dirty="0"/>
              <a:t>logrado superar algunos de sus obstáculos más duros: pugnas internas, crisis con Argentina y la aprobación de la Constitución. Ahora se vivía un período de bonanza, un verdadero boom, gracias a la consolidación de las reformas implementadas por los </a:t>
            </a:r>
            <a:r>
              <a:rPr lang="es-CL" i="1" dirty="0"/>
              <a:t>Chicago </a:t>
            </a:r>
            <a:r>
              <a:rPr lang="es-CL" i="1" dirty="0" err="1"/>
              <a:t>boys</a:t>
            </a:r>
            <a:r>
              <a:rPr lang="es-CL" dirty="0"/>
              <a:t>. Sin embargo, una crisis económica empañaría dramáticamente estos </a:t>
            </a:r>
            <a:r>
              <a:rPr lang="es-CL" dirty="0" smtClean="0"/>
              <a:t>resultados y llevaría a la población chilena a la cesantía y al hambre.</a:t>
            </a:r>
            <a:endParaRPr lang="es-CL" dirty="0"/>
          </a:p>
        </p:txBody>
      </p:sp>
    </p:spTree>
    <p:extLst>
      <p:ext uri="{BB962C8B-B14F-4D97-AF65-F5344CB8AC3E}">
        <p14:creationId xmlns:p14="http://schemas.microsoft.com/office/powerpoint/2010/main" val="4259204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52694">
            <a:off x="719793" y="2728300"/>
            <a:ext cx="10972800" cy="672453"/>
          </a:xfrm>
          <a:solidFill>
            <a:srgbClr val="FFFF00"/>
          </a:solidFill>
          <a:ln>
            <a:solidFill>
              <a:srgbClr val="FFFF00"/>
            </a:solidFill>
          </a:ln>
        </p:spPr>
        <p:txBody>
          <a:bodyPr>
            <a:normAutofit fontScale="90000"/>
          </a:bodyPr>
          <a:lstStyle/>
          <a:p>
            <a:r>
              <a:rPr lang="es-CL" sz="3600" b="1" i="1" dirty="0" smtClean="0">
                <a:effectLst>
                  <a:outerShdw blurRad="38100" dist="38100" dir="2700000" algn="tl">
                    <a:srgbClr val="000000">
                      <a:alpha val="43137"/>
                    </a:srgbClr>
                  </a:outerShdw>
                </a:effectLst>
              </a:rPr>
              <a:t>¿Cómo definirías esta época de la historia de Chile?</a:t>
            </a:r>
            <a:endParaRPr lang="es-CL" sz="3600" b="1" i="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rot="21329481">
            <a:off x="451171" y="975760"/>
            <a:ext cx="11030716" cy="638855"/>
          </a:xfrm>
          <a:solidFill>
            <a:srgbClr val="FF0000"/>
          </a:solidFill>
          <a:ln>
            <a:solidFill>
              <a:srgbClr val="FF0000"/>
            </a:solidFill>
          </a:ln>
        </p:spPr>
        <p:txBody>
          <a:bodyPr>
            <a:noAutofit/>
          </a:bodyPr>
          <a:lstStyle/>
          <a:p>
            <a:pPr marL="0" indent="0" algn="ctr">
              <a:buNone/>
            </a:pPr>
            <a:r>
              <a:rPr lang="es-CL" sz="3600" b="1" i="1" dirty="0" smtClean="0">
                <a:solidFill>
                  <a:schemeClr val="bg1"/>
                </a:solidFill>
              </a:rPr>
              <a:t>¿Qué es lo que más te llamó la atención de este período?</a:t>
            </a:r>
            <a:endParaRPr lang="es-CL" sz="3600" b="1" i="1" dirty="0">
              <a:solidFill>
                <a:schemeClr val="bg1"/>
              </a:solidFill>
            </a:endParaRPr>
          </a:p>
        </p:txBody>
      </p:sp>
      <p:sp>
        <p:nvSpPr>
          <p:cNvPr id="5" name="Título 1"/>
          <p:cNvSpPr txBox="1">
            <a:spLocks/>
          </p:cNvSpPr>
          <p:nvPr/>
        </p:nvSpPr>
        <p:spPr>
          <a:xfrm rot="21438952">
            <a:off x="9059" y="4218640"/>
            <a:ext cx="12188123" cy="672453"/>
          </a:xfrm>
          <a:prstGeom prst="rect">
            <a:avLst/>
          </a:prstGeom>
          <a:solidFill>
            <a:srgbClr val="92D050"/>
          </a:solidFill>
          <a:ln>
            <a:solidFill>
              <a:srgbClr val="92D050"/>
            </a:solidFill>
          </a:ln>
        </p:spPr>
        <p:txBody>
          <a:bodyPr vert="horz" lIns="91440" tIns="45720" rIns="91440" bIns="45720" rtlCol="0" anchor="ctr">
            <a:noAutofit/>
          </a:bodyPr>
          <a:lstStyle>
            <a:lvl1pPr algn="ctr" defTabSz="1097280" rtl="0" eaLnBrk="1" latinLnBrk="0" hangingPunct="1">
              <a:spcBef>
                <a:spcPct val="0"/>
              </a:spcBef>
              <a:buNone/>
              <a:defRPr sz="5280" kern="1200">
                <a:solidFill>
                  <a:schemeClr val="tx1"/>
                </a:solidFill>
                <a:latin typeface="+mj-lt"/>
                <a:ea typeface="+mj-ea"/>
                <a:cs typeface="+mj-cs"/>
              </a:defRPr>
            </a:lvl1pPr>
          </a:lstStyle>
          <a:p>
            <a:r>
              <a:rPr lang="es-CL" sz="3500" b="1" i="1" dirty="0" smtClean="0">
                <a:effectLst>
                  <a:outerShdw blurRad="38100" dist="38100" dir="2700000" algn="tl">
                    <a:srgbClr val="000000">
                      <a:alpha val="43137"/>
                    </a:srgbClr>
                  </a:outerShdw>
                </a:effectLst>
              </a:rPr>
              <a:t>¿Qué crees que pensaban de nuestro país, los países extranjeros?</a:t>
            </a:r>
            <a:endParaRPr lang="es-CL" sz="3500" b="1" i="1" dirty="0">
              <a:effectLst>
                <a:outerShdw blurRad="38100" dist="38100" dir="2700000" algn="tl">
                  <a:srgbClr val="000000">
                    <a:alpha val="43137"/>
                  </a:srgbClr>
                </a:outerShdw>
              </a:effectLst>
            </a:endParaRPr>
          </a:p>
        </p:txBody>
      </p:sp>
      <p:sp>
        <p:nvSpPr>
          <p:cNvPr id="6" name="Título 1"/>
          <p:cNvSpPr txBox="1">
            <a:spLocks/>
          </p:cNvSpPr>
          <p:nvPr/>
        </p:nvSpPr>
        <p:spPr>
          <a:xfrm rot="152694">
            <a:off x="479553" y="5693552"/>
            <a:ext cx="10972800" cy="672453"/>
          </a:xfrm>
          <a:prstGeom prst="rect">
            <a:avLst/>
          </a:prstGeom>
          <a:solidFill>
            <a:srgbClr val="00B0F0"/>
          </a:solidFill>
          <a:ln>
            <a:solidFill>
              <a:srgbClr val="00B0F0"/>
            </a:solidFill>
          </a:ln>
        </p:spPr>
        <p:txBody>
          <a:bodyPr vert="horz" lIns="91440" tIns="45720" rIns="91440" bIns="45720" rtlCol="0" anchor="ctr">
            <a:normAutofit fontScale="92500"/>
          </a:bodyPr>
          <a:lstStyle>
            <a:lvl1pPr algn="ctr" defTabSz="1097280" rtl="0" eaLnBrk="1" latinLnBrk="0" hangingPunct="1">
              <a:spcBef>
                <a:spcPct val="0"/>
              </a:spcBef>
              <a:buNone/>
              <a:defRPr sz="5280" kern="1200">
                <a:solidFill>
                  <a:schemeClr val="tx1"/>
                </a:solidFill>
                <a:latin typeface="+mj-lt"/>
                <a:ea typeface="+mj-ea"/>
                <a:cs typeface="+mj-cs"/>
              </a:defRPr>
            </a:lvl1pPr>
          </a:lstStyle>
          <a:p>
            <a:r>
              <a:rPr lang="es-CL" sz="3600" b="1" i="1" dirty="0" smtClean="0">
                <a:effectLst>
                  <a:outerShdw blurRad="38100" dist="38100" dir="2700000" algn="tl">
                    <a:srgbClr val="000000">
                      <a:alpha val="43137"/>
                    </a:srgbClr>
                  </a:outerShdw>
                </a:effectLst>
              </a:rPr>
              <a:t>¿Cuál es la diferencia entre dictadura y democracia?</a:t>
            </a:r>
            <a:endParaRPr lang="es-CL"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4175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39045"/>
            <a:ext cx="10972800" cy="1143000"/>
          </a:xfrm>
        </p:spPr>
        <p:txBody>
          <a:bodyPr>
            <a:noAutofit/>
          </a:bodyPr>
          <a:lstStyle/>
          <a:p>
            <a:r>
              <a:rPr lang="es-CL" sz="8000" b="1" i="1" dirty="0" smtClean="0">
                <a:effectLst>
                  <a:outerShdw blurRad="38100" dist="38100" dir="2700000" algn="tl">
                    <a:srgbClr val="000000">
                      <a:alpha val="43137"/>
                    </a:srgbClr>
                  </a:outerShdw>
                </a:effectLst>
              </a:rPr>
              <a:t>POR SU ATENCIÓN</a:t>
            </a:r>
            <a:endParaRPr lang="es-CL" sz="8000" b="1" i="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09600" y="4211392"/>
            <a:ext cx="10972800" cy="1914772"/>
          </a:xfrm>
        </p:spPr>
        <p:txBody>
          <a:bodyPr>
            <a:normAutofit/>
          </a:bodyPr>
          <a:lstStyle/>
          <a:p>
            <a:pPr marL="0" indent="0" algn="ctr">
              <a:buNone/>
            </a:pPr>
            <a:r>
              <a:rPr lang="es-CL" sz="6000" b="1" i="1" dirty="0" smtClean="0">
                <a:effectLst>
                  <a:outerShdw blurRad="38100" dist="38100" dir="2700000" algn="tl">
                    <a:srgbClr val="000000">
                      <a:alpha val="43137"/>
                    </a:srgbClr>
                  </a:outerShdw>
                </a:effectLst>
              </a:rPr>
              <a:t>Muchas Gracias</a:t>
            </a:r>
            <a:endParaRPr lang="es-CL" sz="6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59307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txBox="1">
            <a:spLocks/>
          </p:cNvSpPr>
          <p:nvPr/>
        </p:nvSpPr>
        <p:spPr>
          <a:xfrm>
            <a:off x="476518" y="1371657"/>
            <a:ext cx="11230378" cy="4771566"/>
          </a:xfrm>
          <a:prstGeom prst="rect">
            <a:avLst/>
          </a:prstGeom>
        </p:spPr>
        <p:txBody>
          <a:bodyPr vert="horz" lIns="91440" tIns="45720" rIns="91440" bIns="45720" rtlCol="0">
            <a:normAutofit/>
          </a:bodyPr>
          <a:lstStyle>
            <a:lvl1pPr marL="0" indent="0" algn="ctr" defTabSz="1097280" rtl="0" eaLnBrk="1" latinLnBrk="0" hangingPunct="1">
              <a:spcBef>
                <a:spcPct val="20000"/>
              </a:spcBef>
              <a:buFont typeface="Arial" pitchFamily="34" charset="0"/>
              <a:buNone/>
              <a:defRPr sz="3840" kern="1200">
                <a:solidFill>
                  <a:schemeClr val="tx1">
                    <a:tint val="75000"/>
                  </a:schemeClr>
                </a:solidFill>
                <a:latin typeface="+mn-lt"/>
                <a:ea typeface="+mn-ea"/>
                <a:cs typeface="+mn-cs"/>
              </a:defRPr>
            </a:lvl1pPr>
            <a:lvl2pPr marL="548640" indent="0" algn="ctr" defTabSz="1097280" rtl="0" eaLnBrk="1" latinLnBrk="0" hangingPunct="1">
              <a:spcBef>
                <a:spcPct val="20000"/>
              </a:spcBef>
              <a:buFont typeface="Arial" pitchFamily="34" charset="0"/>
              <a:buNone/>
              <a:defRPr sz="3360" kern="1200">
                <a:solidFill>
                  <a:schemeClr val="tx1">
                    <a:tint val="75000"/>
                  </a:schemeClr>
                </a:solidFill>
                <a:latin typeface="+mn-lt"/>
                <a:ea typeface="+mn-ea"/>
                <a:cs typeface="+mn-cs"/>
              </a:defRPr>
            </a:lvl2pPr>
            <a:lvl3pPr marL="1097280" indent="0" algn="ctr" defTabSz="1097280" rtl="0" eaLnBrk="1" latinLnBrk="0" hangingPunct="1">
              <a:spcBef>
                <a:spcPct val="20000"/>
              </a:spcBef>
              <a:buFont typeface="Arial" pitchFamily="34" charset="0"/>
              <a:buNone/>
              <a:defRPr sz="2880" kern="1200">
                <a:solidFill>
                  <a:schemeClr val="tx1">
                    <a:tint val="75000"/>
                  </a:schemeClr>
                </a:solidFill>
                <a:latin typeface="+mn-lt"/>
                <a:ea typeface="+mn-ea"/>
                <a:cs typeface="+mn-cs"/>
              </a:defRPr>
            </a:lvl3pPr>
            <a:lvl4pPr marL="1645920" indent="0" algn="ctr" defTabSz="109728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4pPr>
            <a:lvl5pPr marL="2194560" indent="0" algn="ctr" defTabSz="109728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5pPr>
            <a:lvl6pPr marL="2743200" indent="0" algn="ctr" defTabSz="109728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6pPr>
            <a:lvl7pPr marL="3291840" indent="0" algn="ctr" defTabSz="109728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7pPr>
            <a:lvl8pPr marL="3840480" indent="0" algn="ctr" defTabSz="109728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8pPr>
            <a:lvl9pPr marL="4389120" indent="0" algn="ctr" defTabSz="109728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9pPr>
          </a:lstStyle>
          <a:p>
            <a:endParaRPr lang="es-CL" sz="2800" b="1" dirty="0" smtClean="0">
              <a:solidFill>
                <a:schemeClr val="tx1"/>
              </a:solidFill>
              <a:latin typeface="Arial" panose="020B0604020202020204" pitchFamily="34" charset="0"/>
              <a:cs typeface="Arial" panose="020B0604020202020204" pitchFamily="34" charset="0"/>
            </a:endParaRPr>
          </a:p>
          <a:p>
            <a:r>
              <a:rPr lang="es-CL" sz="2700" b="1" dirty="0" smtClean="0">
                <a:solidFill>
                  <a:schemeClr val="tx1"/>
                </a:solidFill>
                <a:latin typeface="Arial" panose="020B0604020202020204" pitchFamily="34" charset="0"/>
                <a:cs typeface="Arial" panose="020B0604020202020204" pitchFamily="34" charset="0"/>
              </a:rPr>
              <a:t>Unidad </a:t>
            </a:r>
            <a:r>
              <a:rPr lang="es-CL" sz="2700" b="1" dirty="0" smtClean="0">
                <a:solidFill>
                  <a:schemeClr val="tx1"/>
                </a:solidFill>
                <a:latin typeface="Arial" panose="020B0604020202020204" pitchFamily="34" charset="0"/>
                <a:cs typeface="Arial" panose="020B0604020202020204" pitchFamily="34" charset="0"/>
              </a:rPr>
              <a:t>I. </a:t>
            </a:r>
            <a:r>
              <a:rPr lang="es-CL" sz="2700" b="1" dirty="0">
                <a:solidFill>
                  <a:schemeClr val="tx1"/>
                </a:solidFill>
                <a:latin typeface="Arial" panose="020B0604020202020204" pitchFamily="34" charset="0"/>
                <a:cs typeface="Arial" panose="020B0604020202020204" pitchFamily="34" charset="0"/>
              </a:rPr>
              <a:t>“Dictadura militar, transición política y los desafíos de la democracia en Chile”</a:t>
            </a:r>
            <a:endParaRPr lang="es-CL" sz="2700" b="1" dirty="0" smtClean="0">
              <a:solidFill>
                <a:schemeClr val="tx1"/>
              </a:solidFill>
              <a:latin typeface="Arial" panose="020B0604020202020204" pitchFamily="34" charset="0"/>
              <a:cs typeface="Arial" panose="020B0604020202020204" pitchFamily="34" charset="0"/>
            </a:endParaRPr>
          </a:p>
          <a:p>
            <a:r>
              <a:rPr lang="es-CL" sz="2800" dirty="0" smtClean="0">
                <a:solidFill>
                  <a:schemeClr val="tx1"/>
                </a:solidFill>
                <a:latin typeface="Arial" panose="020B0604020202020204" pitchFamily="34" charset="0"/>
                <a:cs typeface="Arial" panose="020B0604020202020204" pitchFamily="34" charset="0"/>
              </a:rPr>
              <a:t>Curso: </a:t>
            </a:r>
            <a:r>
              <a:rPr lang="es-CL" sz="2800" dirty="0" smtClean="0">
                <a:solidFill>
                  <a:schemeClr val="tx1"/>
                </a:solidFill>
                <a:latin typeface="Arial" panose="020B0604020202020204" pitchFamily="34" charset="0"/>
                <a:cs typeface="Arial" panose="020B0604020202020204" pitchFamily="34" charset="0"/>
              </a:rPr>
              <a:t>3º </a:t>
            </a:r>
            <a:r>
              <a:rPr lang="es-CL" sz="2800" dirty="0" smtClean="0">
                <a:solidFill>
                  <a:schemeClr val="tx1"/>
                </a:solidFill>
                <a:latin typeface="Arial" panose="020B0604020202020204" pitchFamily="34" charset="0"/>
                <a:cs typeface="Arial" panose="020B0604020202020204" pitchFamily="34" charset="0"/>
              </a:rPr>
              <a:t>Año Medio.</a:t>
            </a:r>
          </a:p>
          <a:p>
            <a:r>
              <a:rPr lang="es-CL" sz="2800" dirty="0" smtClean="0">
                <a:solidFill>
                  <a:schemeClr val="tx1"/>
                </a:solidFill>
                <a:latin typeface="Arial" panose="020B0604020202020204" pitchFamily="34" charset="0"/>
                <a:cs typeface="Arial" panose="020B0604020202020204" pitchFamily="34" charset="0"/>
              </a:rPr>
              <a:t>Asignatura: Historia, Geografía y Ciencias Sociales.</a:t>
            </a:r>
          </a:p>
          <a:p>
            <a:endParaRPr lang="es-CL" sz="2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3747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78561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800" b="1" i="1" dirty="0" smtClean="0">
                <a:solidFill>
                  <a:schemeClr val="tx1"/>
                </a:solidFill>
                <a:latin typeface="Cooper Black" panose="0208090404030B020404" pitchFamily="18" charset="0"/>
              </a:rPr>
              <a:t>LA DICTADURA MILITAR EN CHILE 1973 -1990</a:t>
            </a:r>
          </a:p>
        </p:txBody>
      </p:sp>
      <p:sp>
        <p:nvSpPr>
          <p:cNvPr id="3" name="Rectángulo 2"/>
          <p:cNvSpPr/>
          <p:nvPr/>
        </p:nvSpPr>
        <p:spPr>
          <a:xfrm>
            <a:off x="0" y="5737538"/>
            <a:ext cx="12192000" cy="112046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40" name="Picture 16" descr="https://upload.wikimedia.org/wikipedia/commons/a/ad/BNC-Junta_Militar_Chile_19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332" y="785612"/>
            <a:ext cx="7212169" cy="4951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para logo del ejercito de ch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70419"/>
            <a:ext cx="1801651" cy="17176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logo de la armada de ch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996" y="4584879"/>
            <a:ext cx="1619659" cy="227312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ultado de imagen para dictadura militar en chile 1973 a 19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9502" y="785611"/>
            <a:ext cx="2652497" cy="490993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upload.wikimedia.org/wikipedia/commons/9/9f/Chile_quema_libros_197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04124"/>
            <a:ext cx="2327331" cy="49334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Resultado de imagen para logo de la fuerza aerea de chi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6997" y="4494727"/>
            <a:ext cx="1641850" cy="23260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Resultado de imagen para logo de carabineros de chi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2502" y="5218132"/>
            <a:ext cx="1801651" cy="167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096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143000"/>
          </a:xfrm>
          <a:solidFill>
            <a:schemeClr val="bg1">
              <a:lumMod val="65000"/>
            </a:schemeClr>
          </a:solidFill>
          <a:ln>
            <a:solidFill>
              <a:schemeClr val="bg1">
                <a:lumMod val="65000"/>
              </a:schemeClr>
            </a:solidFill>
          </a:ln>
        </p:spPr>
        <p:txBody>
          <a:bodyPr>
            <a:normAutofit/>
          </a:bodyPr>
          <a:lstStyle/>
          <a:p>
            <a:r>
              <a:rPr lang="es-CL" sz="4400" b="1" i="1" dirty="0">
                <a:effectLst>
                  <a:outerShdw blurRad="38100" dist="38100" dir="2700000" algn="tl">
                    <a:srgbClr val="000000">
                      <a:alpha val="43137"/>
                    </a:srgbClr>
                  </a:outerShdw>
                </a:effectLst>
                <a:latin typeface="Cooper Black" panose="0208090404030B020404" pitchFamily="18" charset="0"/>
              </a:rPr>
              <a:t>G</a:t>
            </a:r>
            <a:r>
              <a:rPr lang="es-CL" sz="4400" b="1" i="1" dirty="0" smtClean="0">
                <a:effectLst>
                  <a:outerShdw blurRad="38100" dist="38100" dir="2700000" algn="tl">
                    <a:srgbClr val="000000">
                      <a:alpha val="43137"/>
                    </a:srgbClr>
                  </a:outerShdw>
                </a:effectLst>
                <a:latin typeface="Cooper Black" panose="0208090404030B020404" pitchFamily="18" charset="0"/>
              </a:rPr>
              <a:t>olpe de Estado en Chile 1973</a:t>
            </a:r>
            <a:endParaRPr lang="es-CL" sz="4400" b="1" i="1" dirty="0">
              <a:effectLst>
                <a:outerShdw blurRad="38100" dist="38100" dir="2700000" algn="tl">
                  <a:srgbClr val="000000">
                    <a:alpha val="43137"/>
                  </a:srgbClr>
                </a:outerShdw>
              </a:effectLst>
              <a:latin typeface="Cooper Black" panose="0208090404030B020404" pitchFamily="18" charset="0"/>
            </a:endParaRPr>
          </a:p>
        </p:txBody>
      </p:sp>
      <p:sp>
        <p:nvSpPr>
          <p:cNvPr id="3" name="Marcador de contenido 2"/>
          <p:cNvSpPr>
            <a:spLocks noGrp="1"/>
          </p:cNvSpPr>
          <p:nvPr>
            <p:ph idx="1"/>
          </p:nvPr>
        </p:nvSpPr>
        <p:spPr>
          <a:xfrm>
            <a:off x="0" y="1297548"/>
            <a:ext cx="12080383" cy="5038858"/>
          </a:xfrm>
        </p:spPr>
        <p:txBody>
          <a:bodyPr>
            <a:noAutofit/>
          </a:bodyPr>
          <a:lstStyle/>
          <a:p>
            <a:pPr algn="just"/>
            <a:r>
              <a:rPr lang="es-CL" sz="1700" dirty="0" smtClean="0">
                <a:latin typeface="Gadugi" panose="020B0502040204020203" pitchFamily="34" charset="0"/>
                <a:ea typeface="Gadugi" panose="020B0502040204020203" pitchFamily="34" charset="0"/>
                <a:cs typeface="Arial" panose="020B0604020202020204" pitchFamily="34" charset="0"/>
              </a:rPr>
              <a:t>El 11 de septiembre de 1973 en Chile, comienza desde muy temprano, un movimiento de tropas militares y una paralización completa del país, liderada por una </a:t>
            </a:r>
            <a:r>
              <a:rPr lang="es-CL" sz="1700" dirty="0">
                <a:latin typeface="Gadugi" panose="020B0502040204020203" pitchFamily="34" charset="0"/>
                <a:ea typeface="Gadugi" panose="020B0502040204020203" pitchFamily="34" charset="0"/>
                <a:cs typeface="Arial" panose="020B0604020202020204" pitchFamily="34" charset="0"/>
              </a:rPr>
              <a:t>J</a:t>
            </a:r>
            <a:r>
              <a:rPr lang="es-CL" sz="1700" dirty="0" smtClean="0">
                <a:latin typeface="Gadugi" panose="020B0502040204020203" pitchFamily="34" charset="0"/>
                <a:ea typeface="Gadugi" panose="020B0502040204020203" pitchFamily="34" charset="0"/>
                <a:cs typeface="Arial" panose="020B0604020202020204" pitchFamily="34" charset="0"/>
              </a:rPr>
              <a:t>unta Militar compuesta por el Ejército</a:t>
            </a:r>
            <a:r>
              <a:rPr lang="es-CL" sz="1700" dirty="0">
                <a:latin typeface="Gadugi" panose="020B0502040204020203" pitchFamily="34" charset="0"/>
                <a:ea typeface="Gadugi" panose="020B0502040204020203" pitchFamily="34" charset="0"/>
                <a:cs typeface="Arial" panose="020B0604020202020204" pitchFamily="34" charset="0"/>
              </a:rPr>
              <a:t>, la Marina, la Fuerza Aérea y Carabineros de </a:t>
            </a:r>
            <a:r>
              <a:rPr lang="es-CL" sz="1700" dirty="0" smtClean="0">
                <a:latin typeface="Gadugi" panose="020B0502040204020203" pitchFamily="34" charset="0"/>
                <a:ea typeface="Gadugi" panose="020B0502040204020203" pitchFamily="34" charset="0"/>
                <a:cs typeface="Arial" panose="020B0604020202020204" pitchFamily="34" charset="0"/>
              </a:rPr>
              <a:t>Chile. Ellos exigen la renuncia inmediata del Presidente de la República señor Salvador Allende Gossens.</a:t>
            </a:r>
          </a:p>
          <a:p>
            <a:pPr algn="just"/>
            <a:r>
              <a:rPr lang="es-CL" sz="1700" dirty="0" smtClean="0">
                <a:latin typeface="Gadugi" panose="020B0502040204020203" pitchFamily="34" charset="0"/>
                <a:ea typeface="Gadugi" panose="020B0502040204020203" pitchFamily="34" charset="0"/>
                <a:cs typeface="Arial" panose="020B0604020202020204" pitchFamily="34" charset="0"/>
              </a:rPr>
              <a:t>Allende</a:t>
            </a:r>
            <a:r>
              <a:rPr lang="es-CL" sz="1700" dirty="0">
                <a:latin typeface="Gadugi" panose="020B0502040204020203" pitchFamily="34" charset="0"/>
                <a:ea typeface="Gadugi" panose="020B0502040204020203" pitchFamily="34" charset="0"/>
                <a:cs typeface="Arial" panose="020B0604020202020204" pitchFamily="34" charset="0"/>
              </a:rPr>
              <a:t>, que había llegado al poder tan solo tres años antes, en 1970, se convirtió en el primer </a:t>
            </a:r>
            <a:r>
              <a:rPr lang="es-CL" sz="1700" dirty="0" smtClean="0">
                <a:latin typeface="Gadugi" panose="020B0502040204020203" pitchFamily="34" charset="0"/>
                <a:ea typeface="Gadugi" panose="020B0502040204020203" pitchFamily="34" charset="0"/>
                <a:cs typeface="Arial" panose="020B0604020202020204" pitchFamily="34" charset="0"/>
              </a:rPr>
              <a:t>presidente socialista en </a:t>
            </a:r>
            <a:r>
              <a:rPr lang="es-CL" sz="1700" dirty="0">
                <a:latin typeface="Gadugi" panose="020B0502040204020203" pitchFamily="34" charset="0"/>
                <a:ea typeface="Gadugi" panose="020B0502040204020203" pitchFamily="34" charset="0"/>
                <a:cs typeface="Arial" panose="020B0604020202020204" pitchFamily="34" charset="0"/>
              </a:rPr>
              <a:t>acceder al gobierno a través de </a:t>
            </a:r>
            <a:r>
              <a:rPr lang="es-CL" sz="1700" dirty="0" smtClean="0">
                <a:latin typeface="Gadugi" panose="020B0502040204020203" pitchFamily="34" charset="0"/>
                <a:ea typeface="Gadugi" panose="020B0502040204020203" pitchFamily="34" charset="0"/>
                <a:cs typeface="Arial" panose="020B0604020202020204" pitchFamily="34" charset="0"/>
              </a:rPr>
              <a:t>elecciones presidenciales democráticas.</a:t>
            </a:r>
          </a:p>
          <a:p>
            <a:pPr algn="just"/>
            <a:r>
              <a:rPr lang="es-CL" sz="1700" dirty="0" smtClean="0">
                <a:latin typeface="Gadugi" panose="020B0502040204020203" pitchFamily="34" charset="0"/>
                <a:ea typeface="Gadugi" panose="020B0502040204020203" pitchFamily="34" charset="0"/>
                <a:cs typeface="Arial" panose="020B0604020202020204" pitchFamily="34" charset="0"/>
              </a:rPr>
              <a:t>El día 11 de septiembre, el </a:t>
            </a:r>
            <a:r>
              <a:rPr lang="es-CL" sz="1700" dirty="0">
                <a:latin typeface="Gadugi" panose="020B0502040204020203" pitchFamily="34" charset="0"/>
                <a:ea typeface="Gadugi" panose="020B0502040204020203" pitchFamily="34" charset="0"/>
                <a:cs typeface="Arial" panose="020B0604020202020204" pitchFamily="34" charset="0"/>
              </a:rPr>
              <a:t>Presidente, </a:t>
            </a:r>
            <a:r>
              <a:rPr lang="es-CL" sz="1700" dirty="0" smtClean="0">
                <a:latin typeface="Gadugi" panose="020B0502040204020203" pitchFamily="34" charset="0"/>
                <a:ea typeface="Gadugi" panose="020B0502040204020203" pitchFamily="34" charset="0"/>
                <a:cs typeface="Arial" panose="020B0604020202020204" pitchFamily="34" charset="0"/>
              </a:rPr>
              <a:t>alertado de los movimientos militares, llega raudo al Palacio de La Moneda, es acompañado de Ministros </a:t>
            </a:r>
            <a:r>
              <a:rPr lang="es-CL" sz="1700" dirty="0">
                <a:latin typeface="Gadugi" panose="020B0502040204020203" pitchFamily="34" charset="0"/>
                <a:ea typeface="Gadugi" panose="020B0502040204020203" pitchFamily="34" charset="0"/>
                <a:cs typeface="Arial" panose="020B0604020202020204" pitchFamily="34" charset="0"/>
              </a:rPr>
              <a:t>y </a:t>
            </a:r>
            <a:r>
              <a:rPr lang="es-CL" sz="1700" dirty="0" smtClean="0">
                <a:latin typeface="Gadugi" panose="020B0502040204020203" pitchFamily="34" charset="0"/>
                <a:ea typeface="Gadugi" panose="020B0502040204020203" pitchFamily="34" charset="0"/>
                <a:cs typeface="Arial" panose="020B0604020202020204" pitchFamily="34" charset="0"/>
              </a:rPr>
              <a:t>colaboradores. Desde ese momento comienza una interacción entre los emisarios militares golpistas y el gobierno de la Unidad Popular. Los militares exigen a Allende la </a:t>
            </a:r>
            <a:r>
              <a:rPr lang="es-CL" sz="1700" dirty="0">
                <a:latin typeface="Gadugi" panose="020B0502040204020203" pitchFamily="34" charset="0"/>
                <a:ea typeface="Gadugi" panose="020B0502040204020203" pitchFamily="34" charset="0"/>
                <a:cs typeface="Arial" panose="020B0604020202020204" pitchFamily="34" charset="0"/>
              </a:rPr>
              <a:t>rendición </a:t>
            </a:r>
            <a:r>
              <a:rPr lang="es-CL" sz="1700" dirty="0" smtClean="0">
                <a:latin typeface="Gadugi" panose="020B0502040204020203" pitchFamily="34" charset="0"/>
                <a:ea typeface="Gadugi" panose="020B0502040204020203" pitchFamily="34" charset="0"/>
                <a:cs typeface="Arial" panose="020B0604020202020204" pitchFamily="34" charset="0"/>
              </a:rPr>
              <a:t>incondicional, de otro modo, la</a:t>
            </a:r>
            <a:r>
              <a:rPr lang="es-CL" sz="1700" dirty="0">
                <a:latin typeface="Gadugi" panose="020B0502040204020203" pitchFamily="34" charset="0"/>
                <a:ea typeface="Gadugi" panose="020B0502040204020203" pitchFamily="34" charset="0"/>
                <a:cs typeface="Arial" panose="020B0604020202020204" pitchFamily="34" charset="0"/>
              </a:rPr>
              <a:t> Fuerza </a:t>
            </a:r>
            <a:r>
              <a:rPr lang="es-CL" sz="1700" dirty="0" smtClean="0">
                <a:latin typeface="Gadugi" panose="020B0502040204020203" pitchFamily="34" charset="0"/>
                <a:ea typeface="Gadugi" panose="020B0502040204020203" pitchFamily="34" charset="0"/>
                <a:cs typeface="Arial" panose="020B0604020202020204" pitchFamily="34" charset="0"/>
              </a:rPr>
              <a:t>Aérea bombardeará La Moneda.</a:t>
            </a:r>
          </a:p>
          <a:p>
            <a:pPr algn="just"/>
            <a:r>
              <a:rPr lang="es-CL" sz="1700" dirty="0" smtClean="0">
                <a:latin typeface="Gadugi" panose="020B0502040204020203" pitchFamily="34" charset="0"/>
                <a:ea typeface="Gadugi" panose="020B0502040204020203" pitchFamily="34" charset="0"/>
                <a:cs typeface="Arial" panose="020B0604020202020204" pitchFamily="34" charset="0"/>
              </a:rPr>
              <a:t>El presidente Allende no se entregó, decidió luchar y respondió con fuego a los disparos de los militares y bombardeos de la FACH que ya eran incesantes contra el Palacio.</a:t>
            </a:r>
          </a:p>
          <a:p>
            <a:pPr algn="just"/>
            <a:r>
              <a:rPr lang="es-CL" sz="1700" dirty="0" smtClean="0">
                <a:latin typeface="Gadugi" panose="020B0502040204020203" pitchFamily="34" charset="0"/>
                <a:ea typeface="Gadugi" panose="020B0502040204020203" pitchFamily="34" charset="0"/>
                <a:cs typeface="Arial" panose="020B0604020202020204" pitchFamily="34" charset="0"/>
              </a:rPr>
              <a:t>Finalmente, las fuerzas armadas golpistas triunfan aquel día, el Presidente Allende muere y los sobrevivientes de La Moneda son detenidos. Algunos </a:t>
            </a:r>
            <a:r>
              <a:rPr lang="es-CL" sz="1700" dirty="0">
                <a:latin typeface="Gadugi" panose="020B0502040204020203" pitchFamily="34" charset="0"/>
                <a:ea typeface="Gadugi" panose="020B0502040204020203" pitchFamily="34" charset="0"/>
                <a:cs typeface="Arial" panose="020B0604020202020204" pitchFamily="34" charset="0"/>
              </a:rPr>
              <a:t>serán ejecutados </a:t>
            </a:r>
            <a:r>
              <a:rPr lang="es-CL" sz="1700" dirty="0" smtClean="0">
                <a:latin typeface="Gadugi" panose="020B0502040204020203" pitchFamily="34" charset="0"/>
                <a:ea typeface="Gadugi" panose="020B0502040204020203" pitchFamily="34" charset="0"/>
                <a:cs typeface="Arial" panose="020B0604020202020204" pitchFamily="34" charset="0"/>
              </a:rPr>
              <a:t>en el acto y otros </a:t>
            </a:r>
            <a:r>
              <a:rPr lang="es-CL" sz="1700" dirty="0">
                <a:latin typeface="Gadugi" panose="020B0502040204020203" pitchFamily="34" charset="0"/>
                <a:ea typeface="Gadugi" panose="020B0502040204020203" pitchFamily="34" charset="0"/>
                <a:cs typeface="Arial" panose="020B0604020202020204" pitchFamily="34" charset="0"/>
              </a:rPr>
              <a:t>pasarán a </a:t>
            </a:r>
            <a:r>
              <a:rPr lang="es-CL" sz="1700" dirty="0" smtClean="0">
                <a:latin typeface="Gadugi" panose="020B0502040204020203" pitchFamily="34" charset="0"/>
                <a:ea typeface="Gadugi" panose="020B0502040204020203" pitchFamily="34" charset="0"/>
                <a:cs typeface="Arial" panose="020B0604020202020204" pitchFamily="34" charset="0"/>
              </a:rPr>
              <a:t>engrosar las largas listas </a:t>
            </a:r>
            <a:r>
              <a:rPr lang="es-CL" sz="1700" dirty="0">
                <a:latin typeface="Gadugi" panose="020B0502040204020203" pitchFamily="34" charset="0"/>
                <a:ea typeface="Gadugi" panose="020B0502040204020203" pitchFamily="34" charset="0"/>
                <a:cs typeface="Arial" panose="020B0604020202020204" pitchFamily="34" charset="0"/>
              </a:rPr>
              <a:t>de "detenidos no reconocidos" los que, con el correr del tiempo, serán conocidos como los "</a:t>
            </a:r>
            <a:r>
              <a:rPr lang="es-CL" sz="1700" dirty="0" smtClean="0">
                <a:latin typeface="Gadugi" panose="020B0502040204020203" pitchFamily="34" charset="0"/>
                <a:ea typeface="Gadugi" panose="020B0502040204020203" pitchFamily="34" charset="0"/>
                <a:cs typeface="Arial" panose="020B0604020202020204" pitchFamily="34" charset="0"/>
              </a:rPr>
              <a:t>detenidos desaparecidos".</a:t>
            </a:r>
          </a:p>
          <a:p>
            <a:pPr algn="just"/>
            <a:r>
              <a:rPr lang="es-CL" sz="1700" dirty="0" smtClean="0">
                <a:latin typeface="Gadugi" panose="020B0502040204020203" pitchFamily="34" charset="0"/>
                <a:ea typeface="Gadugi" panose="020B0502040204020203" pitchFamily="34" charset="0"/>
                <a:cs typeface="Arial" panose="020B0604020202020204" pitchFamily="34" charset="0"/>
              </a:rPr>
              <a:t>Inmediatamente muerto Allende, el general de ejército Augusto Pinochet asume el liderazgo de la Junta Militar por ser el representante de la institución castrense más antigua, desatando así la represión, persecución, asesinatos, torturas y desapariciones de los partidarios del gobierno de la Unidad Popular.</a:t>
            </a:r>
          </a:p>
          <a:p>
            <a:pPr algn="just"/>
            <a:r>
              <a:rPr lang="es-CL" sz="1700" dirty="0" smtClean="0">
                <a:latin typeface="Gadugi" panose="020B0502040204020203" pitchFamily="34" charset="0"/>
                <a:ea typeface="Gadugi" panose="020B0502040204020203" pitchFamily="34" charset="0"/>
                <a:cs typeface="Arial" panose="020B0604020202020204" pitchFamily="34" charset="0"/>
              </a:rPr>
              <a:t>De esta forma, comienza la dictadura militar chilena que se extenderá por largos 17 años.</a:t>
            </a:r>
          </a:p>
        </p:txBody>
      </p:sp>
    </p:spTree>
    <p:extLst>
      <p:ext uri="{BB962C8B-B14F-4D97-AF65-F5344CB8AC3E}">
        <p14:creationId xmlns:p14="http://schemas.microsoft.com/office/powerpoint/2010/main" val="13008070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840" y="4228921"/>
            <a:ext cx="4039673" cy="2121327"/>
          </a:xfrm>
          <a:solidFill>
            <a:schemeClr val="tx1"/>
          </a:solidFill>
          <a:ln>
            <a:solidFill>
              <a:schemeClr val="tx1"/>
            </a:solidFill>
          </a:ln>
        </p:spPr>
        <p:txBody>
          <a:bodyPr>
            <a:noAutofit/>
          </a:bodyPr>
          <a:lstStyle/>
          <a:p>
            <a:pPr algn="just"/>
            <a:r>
              <a:rPr lang="es-CL" sz="2000" dirty="0">
                <a:solidFill>
                  <a:schemeClr val="bg1"/>
                </a:solidFill>
                <a:latin typeface="+mn-lt"/>
              </a:rPr>
              <a:t>El 23 de agosto de 1973, el Presidente Salvador Allende nombró en la comandancia en jefe del Ejército al general Augusto Pinochet, quien semanas después encabezaría un Golpe de Estado que derrocaría al </a:t>
            </a:r>
            <a:r>
              <a:rPr lang="es-CL" sz="2000" dirty="0" smtClean="0">
                <a:solidFill>
                  <a:schemeClr val="bg1"/>
                </a:solidFill>
                <a:latin typeface="+mn-lt"/>
              </a:rPr>
              <a:t>mandatario.</a:t>
            </a:r>
            <a:endParaRPr lang="es-CL" sz="2000" dirty="0">
              <a:solidFill>
                <a:schemeClr val="bg1"/>
              </a:solidFill>
              <a:latin typeface="+mn-lt"/>
            </a:endParaRPr>
          </a:p>
        </p:txBody>
      </p:sp>
      <p:pic>
        <p:nvPicPr>
          <p:cNvPr id="1026" name="Picture 2" descr="Resultado de imagen para pinochet y allende junt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840" y="927278"/>
            <a:ext cx="4039673" cy="3301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la moneda bombarde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665" y="1"/>
            <a:ext cx="7903335" cy="3837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88665" y="3837905"/>
            <a:ext cx="7727324" cy="25123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000" dirty="0" smtClean="0"/>
              <a:t>El 11 de septiembre de 1973 el Presidente Allende señalaba en sus últimos comunicados al país, la decisión </a:t>
            </a:r>
            <a:r>
              <a:rPr lang="es-CL" sz="2000" dirty="0"/>
              <a:t>de no abandonar la casa de </a:t>
            </a:r>
            <a:r>
              <a:rPr lang="es-CL" sz="2000" dirty="0" smtClean="0"/>
              <a:t>gobierno, se mantenía firme </a:t>
            </a:r>
            <a:r>
              <a:rPr lang="es-CL" sz="2000" dirty="0"/>
              <a:t>en su postura de "seguir defendiendo a </a:t>
            </a:r>
            <a:r>
              <a:rPr lang="es-CL" sz="2000" dirty="0" smtClean="0"/>
              <a:t>Chile“. Es así, como a mediodía, se inició el bombardeo a </a:t>
            </a:r>
            <a:r>
              <a:rPr lang="es-CL" sz="2000" dirty="0"/>
              <a:t>L</a:t>
            </a:r>
            <a:r>
              <a:rPr lang="es-CL" sz="2000" dirty="0" smtClean="0"/>
              <a:t>a Moneda de </a:t>
            </a:r>
            <a:r>
              <a:rPr lang="es-CL" sz="2000" dirty="0"/>
              <a:t>los </a:t>
            </a:r>
            <a:r>
              <a:rPr lang="es-CL" sz="2000" dirty="0" smtClean="0"/>
              <a:t>aviones </a:t>
            </a:r>
            <a:r>
              <a:rPr lang="es-CL" sz="2000" dirty="0"/>
              <a:t>Hawker Hunter de la Fuerza Aérea de </a:t>
            </a:r>
            <a:r>
              <a:rPr lang="es-CL" sz="2000" dirty="0" smtClean="0"/>
              <a:t>Chile</a:t>
            </a:r>
            <a:r>
              <a:rPr lang="es-CL" sz="2000" dirty="0"/>
              <a:t>. Nunca antes el palacio de la Moneda, con tres siglos de historia y que hasta entonces había albergado a veintitrés presidentes de la Republica de Chile, había sido destruido.</a:t>
            </a:r>
          </a:p>
        </p:txBody>
      </p:sp>
    </p:spTree>
    <p:extLst>
      <p:ext uri="{BB962C8B-B14F-4D97-AF65-F5344CB8AC3E}">
        <p14:creationId xmlns:p14="http://schemas.microsoft.com/office/powerpoint/2010/main" val="30044559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965915"/>
          </a:xfrm>
          <a:solidFill>
            <a:schemeClr val="bg1">
              <a:lumMod val="65000"/>
            </a:schemeClr>
          </a:solidFill>
          <a:ln>
            <a:solidFill>
              <a:schemeClr val="bg1">
                <a:lumMod val="65000"/>
              </a:schemeClr>
            </a:solidFill>
          </a:ln>
        </p:spPr>
        <p:txBody>
          <a:bodyPr>
            <a:noAutofit/>
          </a:bodyPr>
          <a:lstStyle/>
          <a:p>
            <a:r>
              <a:rPr lang="es-CL" sz="4000" b="1" i="1" dirty="0" smtClean="0">
                <a:effectLst>
                  <a:outerShdw blurRad="38100" dist="38100" dir="2700000" algn="tl">
                    <a:srgbClr val="000000">
                      <a:alpha val="43137"/>
                    </a:srgbClr>
                  </a:outerShdw>
                </a:effectLst>
                <a:latin typeface="Cooper Black" panose="0208090404030B020404" pitchFamily="18" charset="0"/>
              </a:rPr>
              <a:t>La ira sobre la población civil</a:t>
            </a:r>
            <a:endParaRPr lang="es-CL" sz="4000" b="1" i="1" dirty="0">
              <a:effectLst>
                <a:outerShdw blurRad="38100" dist="38100" dir="2700000" algn="tl">
                  <a:srgbClr val="000000">
                    <a:alpha val="43137"/>
                  </a:srgbClr>
                </a:outerShdw>
              </a:effectLst>
              <a:latin typeface="Cooper Black" panose="0208090404030B020404" pitchFamily="18" charset="0"/>
            </a:endParaRPr>
          </a:p>
        </p:txBody>
      </p:sp>
      <p:sp>
        <p:nvSpPr>
          <p:cNvPr id="3" name="Marcador de contenido 2"/>
          <p:cNvSpPr>
            <a:spLocks noGrp="1"/>
          </p:cNvSpPr>
          <p:nvPr>
            <p:ph idx="1"/>
          </p:nvPr>
        </p:nvSpPr>
        <p:spPr>
          <a:xfrm>
            <a:off x="193182" y="1152657"/>
            <a:ext cx="5241703" cy="5222385"/>
          </a:xfrm>
          <a:solidFill>
            <a:schemeClr val="tx1"/>
          </a:solidFill>
          <a:ln>
            <a:solidFill>
              <a:schemeClr val="tx1"/>
            </a:solidFill>
          </a:ln>
        </p:spPr>
        <p:txBody>
          <a:bodyPr>
            <a:normAutofit/>
          </a:bodyPr>
          <a:lstStyle/>
          <a:p>
            <a:pPr marL="0" indent="0" algn="just">
              <a:buNone/>
            </a:pPr>
            <a:r>
              <a:rPr lang="es-CL" sz="2000" dirty="0" smtClean="0">
                <a:solidFill>
                  <a:schemeClr val="bg1"/>
                </a:solidFill>
                <a:latin typeface="Gadugi" panose="020B0502040204020203" pitchFamily="34" charset="0"/>
                <a:ea typeface="Gadugi" panose="020B0502040204020203" pitchFamily="34" charset="0"/>
              </a:rPr>
              <a:t>Con el golpe de Estado y el paso de los días, las </a:t>
            </a:r>
            <a:r>
              <a:rPr lang="es-CL" sz="2000" dirty="0">
                <a:solidFill>
                  <a:schemeClr val="bg1"/>
                </a:solidFill>
                <a:latin typeface="Gadugi" panose="020B0502040204020203" pitchFamily="34" charset="0"/>
                <a:ea typeface="Gadugi" panose="020B0502040204020203" pitchFamily="34" charset="0"/>
              </a:rPr>
              <a:t>F</a:t>
            </a:r>
            <a:r>
              <a:rPr lang="es-CL" sz="2000" dirty="0" smtClean="0">
                <a:solidFill>
                  <a:schemeClr val="bg1"/>
                </a:solidFill>
                <a:latin typeface="Gadugi" panose="020B0502040204020203" pitchFamily="34" charset="0"/>
                <a:ea typeface="Gadugi" panose="020B0502040204020203" pitchFamily="34" charset="0"/>
              </a:rPr>
              <a:t>uerzas </a:t>
            </a:r>
            <a:r>
              <a:rPr lang="es-CL" sz="2000" dirty="0">
                <a:solidFill>
                  <a:schemeClr val="bg1"/>
                </a:solidFill>
                <a:latin typeface="Gadugi" panose="020B0502040204020203" pitchFamily="34" charset="0"/>
                <a:ea typeface="Gadugi" panose="020B0502040204020203" pitchFamily="34" charset="0"/>
              </a:rPr>
              <a:t>A</a:t>
            </a:r>
            <a:r>
              <a:rPr lang="es-CL" sz="2000" dirty="0" smtClean="0">
                <a:solidFill>
                  <a:schemeClr val="bg1"/>
                </a:solidFill>
                <a:latin typeface="Gadugi" panose="020B0502040204020203" pitchFamily="34" charset="0"/>
                <a:ea typeface="Gadugi" panose="020B0502040204020203" pitchFamily="34" charset="0"/>
              </a:rPr>
              <a:t>rmadas mantienen el control casi absoluto de la población civil nacional, solo </a:t>
            </a:r>
            <a:r>
              <a:rPr lang="es-CL" sz="2000" dirty="0">
                <a:solidFill>
                  <a:schemeClr val="bg1"/>
                </a:solidFill>
                <a:latin typeface="Gadugi" panose="020B0502040204020203" pitchFamily="34" charset="0"/>
                <a:ea typeface="Gadugi" panose="020B0502040204020203" pitchFamily="34" charset="0"/>
              </a:rPr>
              <a:t>algunas escaramuza de </a:t>
            </a:r>
            <a:r>
              <a:rPr lang="es-CL" sz="2000" dirty="0" smtClean="0">
                <a:solidFill>
                  <a:schemeClr val="bg1"/>
                </a:solidFill>
                <a:latin typeface="Gadugi" panose="020B0502040204020203" pitchFamily="34" charset="0"/>
                <a:ea typeface="Gadugi" panose="020B0502040204020203" pitchFamily="34" charset="0"/>
              </a:rPr>
              <a:t>los cordones industriales adheridos a la Unidad Popular y la infructuosa batalla del Movimiento de Izquierda Revolucionaria (MIR), son los únicos frenos al poder total de la Junta Militar. De esta forma, sin </a:t>
            </a:r>
            <a:r>
              <a:rPr lang="es-CL" sz="2000" dirty="0">
                <a:solidFill>
                  <a:schemeClr val="bg1"/>
                </a:solidFill>
                <a:latin typeface="Gadugi" panose="020B0502040204020203" pitchFamily="34" charset="0"/>
                <a:ea typeface="Gadugi" panose="020B0502040204020203" pitchFamily="34" charset="0"/>
              </a:rPr>
              <a:t>resistencia </a:t>
            </a:r>
            <a:r>
              <a:rPr lang="es-CL" sz="2000" dirty="0" smtClean="0">
                <a:solidFill>
                  <a:schemeClr val="bg1"/>
                </a:solidFill>
                <a:latin typeface="Gadugi" panose="020B0502040204020203" pitchFamily="34" charset="0"/>
                <a:ea typeface="Gadugi" panose="020B0502040204020203" pitchFamily="34" charset="0"/>
              </a:rPr>
              <a:t>masiva-organizada, </a:t>
            </a:r>
            <a:r>
              <a:rPr lang="es-CL" sz="2000" dirty="0">
                <a:solidFill>
                  <a:schemeClr val="bg1"/>
                </a:solidFill>
                <a:latin typeface="Gadugi" panose="020B0502040204020203" pitchFamily="34" charset="0"/>
                <a:ea typeface="Gadugi" panose="020B0502040204020203" pitchFamily="34" charset="0"/>
              </a:rPr>
              <a:t>se </a:t>
            </a:r>
            <a:r>
              <a:rPr lang="es-CL" sz="2000" dirty="0" smtClean="0">
                <a:solidFill>
                  <a:schemeClr val="bg1"/>
                </a:solidFill>
                <a:latin typeface="Gadugi" panose="020B0502040204020203" pitchFamily="34" charset="0"/>
                <a:ea typeface="Gadugi" panose="020B0502040204020203" pitchFamily="34" charset="0"/>
              </a:rPr>
              <a:t>desencadena una </a:t>
            </a:r>
            <a:r>
              <a:rPr lang="es-CL" sz="2000" dirty="0">
                <a:solidFill>
                  <a:schemeClr val="bg1"/>
                </a:solidFill>
                <a:latin typeface="Gadugi" panose="020B0502040204020203" pitchFamily="34" charset="0"/>
                <a:ea typeface="Gadugi" panose="020B0502040204020203" pitchFamily="34" charset="0"/>
              </a:rPr>
              <a:t>represión y persecución en contra del movimiento popular </a:t>
            </a:r>
            <a:r>
              <a:rPr lang="es-CL" sz="2000" dirty="0" smtClean="0">
                <a:solidFill>
                  <a:schemeClr val="bg1"/>
                </a:solidFill>
                <a:latin typeface="Gadugi" panose="020B0502040204020203" pitchFamily="34" charset="0"/>
                <a:ea typeface="Gadugi" panose="020B0502040204020203" pitchFamily="34" charset="0"/>
              </a:rPr>
              <a:t>como nunca antes se había visto en la historia de Chile</a:t>
            </a:r>
            <a:r>
              <a:rPr lang="es-CL" sz="2000" dirty="0">
                <a:solidFill>
                  <a:schemeClr val="bg1"/>
                </a:solidFill>
                <a:latin typeface="Gadugi" panose="020B0502040204020203" pitchFamily="34" charset="0"/>
                <a:ea typeface="Gadugi" panose="020B0502040204020203" pitchFamily="34" charset="0"/>
              </a:rPr>
              <a:t>. De inmediato, las nuevas autoridades toman medidas represivas para consolidar el golpe de Estado y legitimarse en el poder</a:t>
            </a:r>
            <a:r>
              <a:rPr lang="es-CL" sz="2000" dirty="0" smtClean="0">
                <a:solidFill>
                  <a:schemeClr val="bg1"/>
                </a:solidFill>
                <a:latin typeface="Gadugi" panose="020B0502040204020203" pitchFamily="34" charset="0"/>
                <a:ea typeface="Gadugi" panose="020B0502040204020203" pitchFamily="34" charset="0"/>
              </a:rPr>
              <a:t>.</a:t>
            </a:r>
            <a:endParaRPr lang="es-CL" sz="2000" dirty="0">
              <a:solidFill>
                <a:schemeClr val="bg1"/>
              </a:solidFill>
              <a:latin typeface="Gadugi" panose="020B0502040204020203" pitchFamily="34" charset="0"/>
              <a:ea typeface="Gadugi" panose="020B0502040204020203" pitchFamily="34" charset="0"/>
            </a:endParaRPr>
          </a:p>
        </p:txBody>
      </p:sp>
      <p:pic>
        <p:nvPicPr>
          <p:cNvPr id="2050" name="Picture 2" descr="Resultado de imagen para represion en la dictadura militar chil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915" y="1152645"/>
            <a:ext cx="3284114" cy="2492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represion en la dictadura militar chil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915" y="3644721"/>
            <a:ext cx="3284114" cy="27303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29" y="3644720"/>
            <a:ext cx="3236888" cy="27303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represion en la dictadura militar chile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2029" y="1152651"/>
            <a:ext cx="3236888" cy="249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035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991673"/>
          </a:xfrm>
          <a:solidFill>
            <a:schemeClr val="bg1">
              <a:lumMod val="65000"/>
            </a:schemeClr>
          </a:solidFill>
          <a:ln>
            <a:solidFill>
              <a:schemeClr val="bg1">
                <a:lumMod val="65000"/>
              </a:schemeClr>
            </a:solidFill>
          </a:ln>
        </p:spPr>
        <p:txBody>
          <a:bodyPr>
            <a:noAutofit/>
          </a:bodyPr>
          <a:lstStyle/>
          <a:p>
            <a:r>
              <a:rPr lang="es-CL" sz="4000" b="1" i="1" dirty="0" smtClean="0">
                <a:effectLst>
                  <a:outerShdw blurRad="38100" dist="38100" dir="2700000" algn="tl">
                    <a:srgbClr val="000000">
                      <a:alpha val="43137"/>
                    </a:srgbClr>
                  </a:outerShdw>
                </a:effectLst>
                <a:latin typeface="Cooper Black" panose="0208090404030B020404" pitchFamily="18" charset="0"/>
              </a:rPr>
              <a:t>Medidas de represión social</a:t>
            </a:r>
            <a:endParaRPr lang="es-CL" sz="4000" b="1" i="1" dirty="0">
              <a:effectLst>
                <a:outerShdw blurRad="38100" dist="38100" dir="2700000" algn="tl">
                  <a:srgbClr val="000000">
                    <a:alpha val="43137"/>
                  </a:srgbClr>
                </a:outerShdw>
              </a:effectLst>
              <a:latin typeface="Cooper Black" panose="0208090404030B020404" pitchFamily="18" charset="0"/>
            </a:endParaRPr>
          </a:p>
        </p:txBody>
      </p:sp>
      <p:sp>
        <p:nvSpPr>
          <p:cNvPr id="3" name="Marcador de contenido 2"/>
          <p:cNvSpPr>
            <a:spLocks noGrp="1"/>
          </p:cNvSpPr>
          <p:nvPr>
            <p:ph idx="1"/>
          </p:nvPr>
        </p:nvSpPr>
        <p:spPr>
          <a:xfrm>
            <a:off x="154546" y="1159099"/>
            <a:ext cx="11874322" cy="5203064"/>
          </a:xfrm>
        </p:spPr>
        <p:txBody>
          <a:bodyPr>
            <a:noAutofit/>
          </a:bodyPr>
          <a:lstStyle/>
          <a:p>
            <a:pPr algn="just"/>
            <a:r>
              <a:rPr lang="es-CL" sz="2000" dirty="0" smtClean="0"/>
              <a:t>Eliminación de los focos </a:t>
            </a:r>
            <a:r>
              <a:rPr lang="es-CL" sz="2000" dirty="0"/>
              <a:t>de resistencia popular armada en cordones industriales, poblaciones, campamentos, </a:t>
            </a:r>
            <a:r>
              <a:rPr lang="es-CL" sz="2000" dirty="0" smtClean="0"/>
              <a:t>universidades y sectores </a:t>
            </a:r>
            <a:r>
              <a:rPr lang="es-CL" sz="2000" dirty="0"/>
              <a:t>rurales.</a:t>
            </a:r>
          </a:p>
          <a:p>
            <a:pPr algn="just"/>
            <a:r>
              <a:rPr lang="es-CL" sz="2000" dirty="0" smtClean="0"/>
              <a:t>Detención, tortura y/o muertes dentro de </a:t>
            </a:r>
            <a:r>
              <a:rPr lang="es-CL" sz="2000" dirty="0"/>
              <a:t>las Fuerzas Armadas y Carabineros, en contra de tropas y oficiales </a:t>
            </a:r>
            <a:r>
              <a:rPr lang="es-CL" sz="2000" dirty="0" smtClean="0"/>
              <a:t>no golpistas</a:t>
            </a:r>
            <a:r>
              <a:rPr lang="es-CL" sz="2000" dirty="0"/>
              <a:t>.</a:t>
            </a:r>
          </a:p>
          <a:p>
            <a:pPr algn="just"/>
            <a:r>
              <a:rPr lang="es-CL" sz="2000" dirty="0" smtClean="0"/>
              <a:t>Identificación, detención, torturas </a:t>
            </a:r>
            <a:r>
              <a:rPr lang="es-CL" sz="2000" dirty="0"/>
              <a:t>y/o </a:t>
            </a:r>
            <a:r>
              <a:rPr lang="es-CL" sz="2000" dirty="0" smtClean="0"/>
              <a:t>muertes </a:t>
            </a:r>
            <a:r>
              <a:rPr lang="es-CL" sz="2000" dirty="0"/>
              <a:t>de funcionarios del gobierno de la Unidad Popular, de las direcciones políticas y militantes de los partidos de izquierda, de representantes de la Central </a:t>
            </a:r>
            <a:r>
              <a:rPr lang="es-CL" sz="2000" dirty="0" smtClean="0"/>
              <a:t>Única </a:t>
            </a:r>
            <a:r>
              <a:rPr lang="es-CL" sz="2000" dirty="0"/>
              <a:t>de Trabajadores (CUT), de responsables de medios de comunicación progresistas, de exiliados políticos latinoamericanos </a:t>
            </a:r>
            <a:r>
              <a:rPr lang="es-CL" sz="2000" dirty="0" smtClean="0"/>
              <a:t>residentes en Chile y </a:t>
            </a:r>
            <a:r>
              <a:rPr lang="es-CL" sz="2000" dirty="0"/>
              <a:t>de extranjeros supuestamente sospechosos.</a:t>
            </a:r>
          </a:p>
          <a:p>
            <a:pPr algn="just"/>
            <a:r>
              <a:rPr lang="es-CL" sz="2000" dirty="0"/>
              <a:t>Negación de salvoconductos para salir del país.</a:t>
            </a:r>
          </a:p>
          <a:p>
            <a:pPr algn="just"/>
            <a:r>
              <a:rPr lang="es-CL" sz="2000" dirty="0" smtClean="0"/>
              <a:t>Censura y clausura de los medios </a:t>
            </a:r>
            <a:r>
              <a:rPr lang="es-CL" sz="2000" dirty="0"/>
              <a:t>de </a:t>
            </a:r>
            <a:r>
              <a:rPr lang="es-CL" sz="2000" dirty="0" smtClean="0"/>
              <a:t>comunicación.</a:t>
            </a:r>
          </a:p>
          <a:p>
            <a:pPr algn="just"/>
            <a:r>
              <a:rPr lang="es-CL" sz="2000" dirty="0" smtClean="0"/>
              <a:t>Control </a:t>
            </a:r>
            <a:r>
              <a:rPr lang="es-CL" sz="2000" dirty="0"/>
              <a:t>militar sobre universidades y otros centros de enseñanza.</a:t>
            </a:r>
          </a:p>
          <a:p>
            <a:pPr algn="just"/>
            <a:r>
              <a:rPr lang="es-CL" sz="2000" dirty="0"/>
              <a:t>Estado de Sitio y toque de queda nocturno permanente.</a:t>
            </a:r>
          </a:p>
          <a:p>
            <a:pPr algn="just"/>
            <a:r>
              <a:rPr lang="es-CL" sz="2000" dirty="0"/>
              <a:t>Campos de concentración de detenidos políticos en diversos puntos del país, el Estadio Nacional de Santiago</a:t>
            </a:r>
            <a:r>
              <a:rPr lang="es-CL" sz="2000" dirty="0" smtClean="0"/>
              <a:t>, Estadio Chile, Isla Dawson, entre otros.</a:t>
            </a:r>
            <a:endParaRPr lang="es-CL" sz="2000" dirty="0"/>
          </a:p>
          <a:p>
            <a:pPr algn="just"/>
            <a:r>
              <a:rPr lang="es-CL" sz="2000" dirty="0" smtClean="0"/>
              <a:t>Servicios </a:t>
            </a:r>
            <a:r>
              <a:rPr lang="es-CL" sz="2000" dirty="0"/>
              <a:t>de inteligencia de las FF.AA. y las </a:t>
            </a:r>
            <a:r>
              <a:rPr lang="es-CL" sz="2000" dirty="0" smtClean="0"/>
              <a:t>policías. Nace la </a:t>
            </a:r>
            <a:r>
              <a:rPr lang="es-CL" sz="2000" dirty="0"/>
              <a:t>Dirección de Inteligencia </a:t>
            </a:r>
            <a:r>
              <a:rPr lang="es-CL" sz="2000" dirty="0" smtClean="0"/>
              <a:t>Nacional (DINA).</a:t>
            </a:r>
            <a:endParaRPr lang="es-CL" sz="2000" dirty="0"/>
          </a:p>
        </p:txBody>
      </p:sp>
    </p:spTree>
    <p:extLst>
      <p:ext uri="{BB962C8B-B14F-4D97-AF65-F5344CB8AC3E}">
        <p14:creationId xmlns:p14="http://schemas.microsoft.com/office/powerpoint/2010/main" val="27825284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3640" y="927278"/>
            <a:ext cx="11273307" cy="708339"/>
          </a:xfrm>
        </p:spPr>
        <p:txBody>
          <a:bodyPr>
            <a:normAutofit fontScale="90000"/>
          </a:bodyPr>
          <a:lstStyle/>
          <a:p>
            <a:r>
              <a:rPr lang="es-CL" sz="4000" b="1" i="1" dirty="0" smtClean="0">
                <a:effectLst>
                  <a:outerShdw blurRad="38100" dist="38100" dir="2700000" algn="tl">
                    <a:srgbClr val="000000">
                      <a:alpha val="43137"/>
                    </a:srgbClr>
                  </a:outerShdw>
                </a:effectLst>
                <a:latin typeface="Cooper Black" panose="0208090404030B020404" pitchFamily="18" charset="0"/>
              </a:rPr>
              <a:t>Solo a cinco días del Golpe de Estado en Chile</a:t>
            </a:r>
            <a:endParaRPr lang="es-CL" sz="4000" b="1" i="1" dirty="0">
              <a:effectLst>
                <a:outerShdw blurRad="38100" dist="38100" dir="2700000" algn="tl">
                  <a:srgbClr val="000000">
                    <a:alpha val="43137"/>
                  </a:srgbClr>
                </a:outerShdw>
              </a:effectLst>
              <a:latin typeface="Cooper Black" panose="0208090404030B020404" pitchFamily="18" charset="0"/>
            </a:endParaRPr>
          </a:p>
        </p:txBody>
      </p:sp>
      <p:pic>
        <p:nvPicPr>
          <p:cNvPr id="1026" name="Picture 2" descr="VÃ­ctor Jar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840" y="1777285"/>
            <a:ext cx="6286500" cy="4456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555346" y="1777285"/>
            <a:ext cx="5473522" cy="445609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000" dirty="0" smtClean="0"/>
              <a:t>A solo cinco días del Golpe de Estado perpetrado por las FF.AA chilenas, el cantautor de música popular, actor y director de teatro Víctor Jara fue apresado,  interrogado </a:t>
            </a:r>
            <a:r>
              <a:rPr lang="es-CL" sz="2000" dirty="0"/>
              <a:t>y brutalmente golpeado en uno de los vestidores del Estadio </a:t>
            </a:r>
            <a:r>
              <a:rPr lang="es-CL" sz="2000" dirty="0" smtClean="0"/>
              <a:t>Chile lugar donde se encontraba detenido.</a:t>
            </a:r>
            <a:endParaRPr lang="es-CL" sz="2000" dirty="0"/>
          </a:p>
          <a:p>
            <a:pPr algn="just"/>
            <a:r>
              <a:rPr lang="es-CL" sz="2000" dirty="0" smtClean="0"/>
              <a:t>Víctor Jara se </a:t>
            </a:r>
            <a:r>
              <a:rPr lang="es-CL" sz="2000" dirty="0"/>
              <a:t>encontraba bajo la custodia del teniente Pedro Barrientos, quien lideró las torturas y conspiró para asesinar a Jara, cuyo cuerpo apareció después con </a:t>
            </a:r>
            <a:r>
              <a:rPr lang="es-CL" sz="2000" dirty="0" smtClean="0"/>
              <a:t>44 balazos tirado afuera del </a:t>
            </a:r>
            <a:r>
              <a:rPr lang="es-CL" sz="2000" dirty="0"/>
              <a:t>Cementerio </a:t>
            </a:r>
            <a:r>
              <a:rPr lang="es-CL" sz="2000" dirty="0" smtClean="0"/>
              <a:t>Metropolitano.</a:t>
            </a:r>
          </a:p>
          <a:p>
            <a:pPr algn="just"/>
            <a:endParaRPr lang="es-CL" sz="2000" dirty="0" smtClean="0"/>
          </a:p>
          <a:p>
            <a:pPr algn="just"/>
            <a:r>
              <a:rPr lang="es-CL" sz="2000" dirty="0" smtClean="0"/>
              <a:t>Con </a:t>
            </a:r>
            <a:r>
              <a:rPr lang="es-CL" sz="2000" smtClean="0"/>
              <a:t>esta atrocidad </a:t>
            </a:r>
            <a:r>
              <a:rPr lang="es-CL" sz="2000" dirty="0" smtClean="0"/>
              <a:t>comenzaba el terror en Chile.</a:t>
            </a:r>
          </a:p>
          <a:p>
            <a:pPr algn="just"/>
            <a:endParaRPr lang="es-CL" sz="2000" dirty="0"/>
          </a:p>
        </p:txBody>
      </p:sp>
    </p:spTree>
    <p:extLst>
      <p:ext uri="{BB962C8B-B14F-4D97-AF65-F5344CB8AC3E}">
        <p14:creationId xmlns:p14="http://schemas.microsoft.com/office/powerpoint/2010/main" val="20561112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2094</TotalTime>
  <Words>2755</Words>
  <Application>Microsoft Office PowerPoint</Application>
  <PresentationFormat>Panorámica</PresentationFormat>
  <Paragraphs>111</Paragraphs>
  <Slides>24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Arial</vt:lpstr>
      <vt:lpstr>Calibri</vt:lpstr>
      <vt:lpstr>Cooper Black</vt:lpstr>
      <vt:lpstr>Gadugi</vt:lpstr>
      <vt:lpstr>Roboto</vt:lpstr>
      <vt:lpstr>Trebuchet MS</vt:lpstr>
      <vt:lpstr>Wingdings 3</vt:lpstr>
      <vt:lpstr>Faceta</vt:lpstr>
      <vt:lpstr>Presentación de PowerPoint</vt:lpstr>
      <vt:lpstr>Presentación de PowerPoint</vt:lpstr>
      <vt:lpstr>Presentación de PowerPoint</vt:lpstr>
      <vt:lpstr>Presentación de PowerPoint</vt:lpstr>
      <vt:lpstr>Golpe de Estado en Chile 1973</vt:lpstr>
      <vt:lpstr>El 23 de agosto de 1973, el Presidente Salvador Allende nombró en la comandancia en jefe del Ejército al general Augusto Pinochet, quien semanas después encabezaría un Golpe de Estado que derrocaría al mandatario.</vt:lpstr>
      <vt:lpstr>La ira sobre la población civil</vt:lpstr>
      <vt:lpstr>Medidas de represión social</vt:lpstr>
      <vt:lpstr>Solo a cinco días del Golpe de Estado en Chile</vt:lpstr>
      <vt:lpstr>Presentación de PowerPoint</vt:lpstr>
      <vt:lpstr>Medidas de represión política</vt:lpstr>
      <vt:lpstr>Medidas de represión económicas</vt:lpstr>
      <vt:lpstr>La negación de los derechos civiles y políticos</vt:lpstr>
      <vt:lpstr>Imágenes de una época</vt:lpstr>
      <vt:lpstr>Consecuencias de la dictadura de Augusto Pinochet en la comunidad científica</vt:lpstr>
      <vt:lpstr>“Una luz en el camino”. Científicos chilenos que en dictadura se la jugaron para seguir enseñando a los jóvenes. </vt:lpstr>
      <vt:lpstr>La Vicaría de la Solidaridad (1973-1992)</vt:lpstr>
      <vt:lpstr>El Cardenal del Pueblo y la Vicaría de la Solidaridad</vt:lpstr>
      <vt:lpstr>Transformación económica en Chile 1973</vt:lpstr>
      <vt:lpstr>Los Chicago Boys crearon el Chile en el que vives</vt:lpstr>
      <vt:lpstr>El Estado en el área económica y social</vt:lpstr>
      <vt:lpstr>Presentación de PowerPoint</vt:lpstr>
      <vt:lpstr>¿Cómo definirías esta época de la historia de Chile?</vt:lpstr>
      <vt:lpstr>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¡CONOZCAMOS LAS FIGURAS GEOMÉTRICAS!</dc:title>
  <dc:creator>jaqueline fierro</dc:creator>
  <cp:lastModifiedBy>Usuario</cp:lastModifiedBy>
  <cp:revision>156</cp:revision>
  <dcterms:created xsi:type="dcterms:W3CDTF">2017-06-30T02:22:25Z</dcterms:created>
  <dcterms:modified xsi:type="dcterms:W3CDTF">2020-03-23T23:01:43Z</dcterms:modified>
</cp:coreProperties>
</file>